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xml" Extension="xml"/>
  <Default ContentType="image/png" Extension="png"/>
  <Default ContentType="application/vnd.ms-excel" Extension="xls"/>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excel" PartName="/ppt/embeddings/Microsoft_Excel_Sheet2.xls"/>
  <Override ContentType="application/vnd.ms-excel" PartName="/ppt/embeddings/Microsoft_Excel_Sheet3.xls"/>
  <Override ContentType="application/vnd.ms-excel" PartName="/ppt/embeddings/Microsoft_Excel_Sheet4.xls"/>
  <Override ContentType="application/vnd.ms-excel" PartName="/ppt/embeddings/Microsoft_Excel_Sheet1.xls"/>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Lst>
  <p:sldSz cy="6858000" cx="9144000"/>
  <p:notesSz cx="6858000" cy="9296400"/>
  <p:embeddedFontLst>
    <p:embeddedFont>
      <p:font typeface="Overlock"/>
      <p:regular r:id="rId108"/>
      <p:bold r:id="rId109"/>
      <p:italic r:id="rId110"/>
      <p:boldItalic r:id="rId111"/>
    </p:embeddedFont>
    <p:embeddedFont>
      <p:font typeface="Tahoma"/>
      <p:regular r:id="rId112"/>
      <p:bold r:id="rId113"/>
    </p:embeddedFont>
    <p:embeddedFont>
      <p:font typeface="Arial Black"/>
      <p:regular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929">
          <p15:clr>
            <a:srgbClr val="000000"/>
          </p15:clr>
        </p15:guide>
        <p15:guide id="2" pos="2161">
          <p15:clr>
            <a:srgbClr val="000000"/>
          </p15:clr>
        </p15:guide>
      </p15:notesGuideLst>
    </p:ext>
    <p:ext uri="GoogleSlidesCustomDataVersion2">
      <go:slidesCustomData xmlns:go="http://customooxmlschemas.google.com/" r:id="rId115" roundtripDataSignature="AMtx7mix4lmO2kS/btsyFQBx/CW/5BEE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29" orient="horz"/>
        <p:guide pos="216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Overlock-bold.fntdata"/><Relationship Id="rId108" Type="http://schemas.openxmlformats.org/officeDocument/2006/relationships/font" Target="fonts/Overlock-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5" Type="http://customschemas.google.com/relationships/presentationmetadata" Target="metadata"/><Relationship Id="rId15" Type="http://schemas.openxmlformats.org/officeDocument/2006/relationships/slide" Target="slides/slide9.xml"/><Relationship Id="rId110" Type="http://schemas.openxmlformats.org/officeDocument/2006/relationships/font" Target="fonts/Overlock-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ArialBlack-regular.fntdata"/><Relationship Id="rId18" Type="http://schemas.openxmlformats.org/officeDocument/2006/relationships/slide" Target="slides/slide12.xml"/><Relationship Id="rId113" Type="http://schemas.openxmlformats.org/officeDocument/2006/relationships/font" Target="fonts/Tahoma-bold.fntdata"/><Relationship Id="rId112" Type="http://schemas.openxmlformats.org/officeDocument/2006/relationships/font" Target="fonts/Tahoma-regular.fntdata"/><Relationship Id="rId111" Type="http://schemas.openxmlformats.org/officeDocument/2006/relationships/font" Target="fonts/Overlock-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65137"/>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9pPr>
          </a:lstStyle>
          <a:p/>
        </p:txBody>
      </p:sp>
      <p:sp>
        <p:nvSpPr>
          <p:cNvPr id="4" name="Google Shape;4;n"/>
          <p:cNvSpPr txBox="1"/>
          <p:nvPr>
            <p:ph idx="10" type="dt"/>
          </p:nvPr>
        </p:nvSpPr>
        <p:spPr>
          <a:xfrm>
            <a:off x="3886200" y="0"/>
            <a:ext cx="2971800" cy="465137"/>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9pPr>
          </a:lstStyle>
          <a:p/>
        </p:txBody>
      </p:sp>
      <p:sp>
        <p:nvSpPr>
          <p:cNvPr id="5" name="Google Shape;5;n"/>
          <p:cNvSpPr/>
          <p:nvPr>
            <p:ph idx="3"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831262"/>
            <a:ext cx="2971800" cy="465137"/>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9pPr>
          </a:lstStyle>
          <a:p/>
        </p:txBody>
      </p:sp>
      <p:sp>
        <p:nvSpPr>
          <p:cNvPr id="8" name="Google Shape;8;n"/>
          <p:cNvSpPr txBox="1"/>
          <p:nvPr>
            <p:ph idx="12" type="sldNum"/>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39" name="Google Shape;139;p1:notes"/>
          <p:cNvSpPr/>
          <p:nvPr>
            <p:ph idx="2" type="sldImg"/>
          </p:nvPr>
        </p:nvSpPr>
        <p:spPr>
          <a:xfrm>
            <a:off x="1116012" y="703262"/>
            <a:ext cx="4630737" cy="3473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40" name="Google Shape;140;p1:notes"/>
          <p:cNvSpPr txBox="1"/>
          <p:nvPr>
            <p:ph idx="1" type="body"/>
          </p:nvPr>
        </p:nvSpPr>
        <p:spPr>
          <a:xfrm>
            <a:off x="914400" y="4416425"/>
            <a:ext cx="5029200" cy="4184650"/>
          </a:xfrm>
          <a:prstGeom prst="rect">
            <a:avLst/>
          </a:prstGeom>
          <a:noFill/>
          <a:ln>
            <a:noFill/>
          </a:ln>
        </p:spPr>
        <p:txBody>
          <a:bodyPr anchorCtr="0" anchor="t" bIns="43650" lIns="87325" spcFirstLastPara="1" rIns="87325" wrap="square" tIns="4365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23" name="Google Shape;223;p1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9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50" name="Google Shape;850;p9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9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57" name="Google Shape;857;p9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30" name="Google Shape;230;p1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36" name="Google Shape;236;p1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3: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43" name="Google Shape;243;p1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1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800"/>
              <a:buNone/>
            </a:pPr>
            <a:r>
              <a:rPr lang="en-US"/>
              <a:t>I : the expected information needed to classify a given sample</a:t>
            </a:r>
            <a:endParaRPr/>
          </a:p>
          <a:p>
            <a:pPr indent="0" lvl="0" marL="0" rtl="0" algn="l">
              <a:lnSpc>
                <a:spcPct val="100000"/>
              </a:lnSpc>
              <a:spcBef>
                <a:spcPts val="0"/>
              </a:spcBef>
              <a:spcAft>
                <a:spcPts val="0"/>
              </a:spcAft>
              <a:buSzPts val="1800"/>
              <a:buNone/>
            </a:pPr>
            <a:r>
              <a:rPr lang="en-US"/>
              <a:t>E (entropy) : expected information based on the partitioning into subsets by A</a:t>
            </a:r>
            <a:endParaRPr/>
          </a:p>
          <a:p>
            <a:pPr indent="0" lvl="0" marL="0" rtl="0" algn="l">
              <a:lnSpc>
                <a:spcPct val="100000"/>
              </a:lnSpc>
              <a:spcBef>
                <a:spcPts val="0"/>
              </a:spcBef>
              <a:spcAft>
                <a:spcPts val="0"/>
              </a:spcAft>
              <a:buSzPts val="1800"/>
              <a:buNone/>
            </a:pPr>
            <a:r>
              <a:rPr lang="en-US"/>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54" name="Google Shape;254;p1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60" name="Google Shape;260;p1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75" name="Google Shape;275;p1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82" name="Google Shape;282;p1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91" name="Google Shape;291;p1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01" name="Google Shape;301;p1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47" name="Google Shape;147;p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d7de1cee6_0_0: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311" name="Google Shape;311;g2bd7de1cee6_0_0: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12" name="Google Shape;312;g2bd7de1cee6_0_0: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d7de1cee6_0_7: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319" name="Google Shape;319;g2bd7de1cee6_0_7: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20" name="Google Shape;320;g2bd7de1cee6_0_7: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d7de1cee6_0_14: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327" name="Google Shape;327;g2bd7de1cee6_0_14: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28" name="Google Shape;328;g2bd7de1cee6_0_14: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d7de1cee6_0_21: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335" name="Google Shape;335;g2bd7de1cee6_0_21: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g2bd7de1cee6_0_21: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0: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46" name="Google Shape;346;p2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2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1: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56" name="Google Shape;356;p2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 name="Google Shape;357;p2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2: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69" name="Google Shape;369;p2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p2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3: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79" name="Google Shape;379;p2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 name="Google Shape;380;p2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4: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90" name="Google Shape;390;p2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2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5: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01" name="Google Shape;401;p2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p2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53" name="Google Shape;153;p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6: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10" name="Google Shape;410;p2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2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7: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19" name="Google Shape;419;p2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2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8: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28" name="Google Shape;428;p2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 name="Google Shape;429;p2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9: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37" name="Google Shape;437;p2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2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46" name="Google Shape;446;p3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53" name="Google Shape;453;p3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63" name="Google Shape;463;p3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70" name="Google Shape;470;p3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76" name="Google Shape;476;p3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81" name="Google Shape;481;p3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61" name="Google Shape;161;p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88" name="Google Shape;488;p3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95" name="Google Shape;495;p3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01" name="Google Shape;501;p3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07" name="Google Shape;507;p3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13" name="Google Shape;513;p4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19" name="Google Shape;519;p4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24" name="Google Shape;524;p4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29" name="Google Shape;529;p4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34" name="Google Shape;534;p4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39" name="Google Shape;539;p4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92" name="Google Shape;192;p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44" name="Google Shape;544;p4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49" name="Google Shape;549;p4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54" name="Google Shape;554;p4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59" name="Google Shape;559;p4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64" name="Google Shape;564;p5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69" name="Google Shape;569;p5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76" name="Google Shape;576;p5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83" name="Google Shape;583;p5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90" name="Google Shape;590;p5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97" name="Google Shape;597;p5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98" name="Google Shape;198;p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04" name="Google Shape;604;p5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11" name="Google Shape;611;p5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5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18" name="Google Shape;618;p5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25" name="Google Shape;625;p5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6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32" name="Google Shape;632;p6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38" name="Google Shape;638;p6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6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44" name="Google Shape;644;p6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50" name="Google Shape;650;p6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6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56" name="Google Shape;656;p6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6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62" name="Google Shape;662;p6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03" name="Google Shape;203;p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68" name="Google Shape;668;p6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74" name="Google Shape;674;p6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6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81" name="Google Shape;681;p6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6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86" name="Google Shape;686;p6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7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93" name="Google Shape;693;p7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7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98" name="Google Shape;698;p7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7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04" name="Google Shape;704;p7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7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09" name="Google Shape;709;p7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7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15" name="Google Shape;715;p7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20" name="Google Shape;720;p7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10" name="Google Shape;210;p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7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25" name="Google Shape;725;p7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30" name="Google Shape;730;p7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7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35" name="Google Shape;735;p7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7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41" name="Google Shape;741;p7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8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46" name="Google Shape;746;p8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8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51" name="Google Shape;751;p8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8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59" name="Google Shape;759;p8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8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67" name="Google Shape;767;p8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8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73" name="Google Shape;773;p8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8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78" name="Google Shape;778;p8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16" name="Google Shape;216;p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8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4" name="Google Shape;784;p8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85" name="Google Shape;785;p86: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8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91" name="Google Shape;791;p8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8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97" name="Google Shape;797;p8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8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03" name="Google Shape;803;p8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9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08" name="Google Shape;808;p9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9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14" name="Google Shape;814;p9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9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19" name="Google Shape;819;p9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9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26" name="Google Shape;826;p9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9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35" name="Google Shape;835;p9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9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43" name="Google Shape;843;p9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99"/>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 name="Google Shape;18;p99"/>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19" name="Google Shape;19;p99"/>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9"/>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10"/>
          <p:cNvSpPr txBox="1"/>
          <p:nvPr>
            <p:ph type="title"/>
          </p:nvPr>
        </p:nvSpPr>
        <p:spPr>
          <a:xfrm rot="5400000">
            <a:off x="4657725" y="2371725"/>
            <a:ext cx="6096000" cy="211455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110"/>
          <p:cNvSpPr txBox="1"/>
          <p:nvPr>
            <p:ph idx="1" type="body"/>
          </p:nvPr>
        </p:nvSpPr>
        <p:spPr>
          <a:xfrm rot="5400000">
            <a:off x="352425" y="333375"/>
            <a:ext cx="6096000" cy="619125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77" name="Google Shape;77;p110"/>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0"/>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1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11"/>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111"/>
          <p:cNvSpPr txBox="1"/>
          <p:nvPr>
            <p:ph idx="1" type="body"/>
          </p:nvPr>
        </p:nvSpPr>
        <p:spPr>
          <a:xfrm rot="5400000">
            <a:off x="1981200" y="-304800"/>
            <a:ext cx="5105400" cy="84582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83" name="Google Shape;83;p111"/>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11"/>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1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 name="Google Shape;88;p112"/>
          <p:cNvSpPr/>
          <p:nvPr>
            <p:ph idx="2" type="pic"/>
          </p:nvPr>
        </p:nvSpPr>
        <p:spPr>
          <a:xfrm>
            <a:off x="1792288" y="612775"/>
            <a:ext cx="5486400" cy="4114800"/>
          </a:xfrm>
          <a:prstGeom prst="rect">
            <a:avLst/>
          </a:prstGeom>
          <a:noFill/>
          <a:ln>
            <a:noFill/>
          </a:ln>
        </p:spPr>
      </p:sp>
      <p:sp>
        <p:nvSpPr>
          <p:cNvPr id="89" name="Google Shape;89;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840"/>
              <a:buNone/>
              <a:defRPr sz="1400"/>
            </a:lvl1pPr>
            <a:lvl2pPr indent="-228600" lvl="1" marL="914400" algn="l">
              <a:lnSpc>
                <a:spcPct val="100000"/>
              </a:lnSpc>
              <a:spcBef>
                <a:spcPts val="240"/>
              </a:spcBef>
              <a:spcAft>
                <a:spcPts val="0"/>
              </a:spcAft>
              <a:buSzPts val="660"/>
              <a:buNone/>
              <a:defRPr sz="1200"/>
            </a:lvl2pPr>
            <a:lvl3pPr indent="-228600" lvl="2" marL="1371600" algn="l">
              <a:lnSpc>
                <a:spcPct val="100000"/>
              </a:lnSpc>
              <a:spcBef>
                <a:spcPts val="200"/>
              </a:spcBef>
              <a:spcAft>
                <a:spcPts val="0"/>
              </a:spcAft>
              <a:buSzPts val="500"/>
              <a:buNone/>
              <a:defRPr sz="1000"/>
            </a:lvl3pPr>
            <a:lvl4pPr indent="-228600" lvl="3" marL="1828800" algn="l">
              <a:lnSpc>
                <a:spcPct val="100000"/>
              </a:lnSpc>
              <a:spcBef>
                <a:spcPts val="180"/>
              </a:spcBef>
              <a:spcAft>
                <a:spcPts val="0"/>
              </a:spcAft>
              <a:buSzPts val="495"/>
              <a:buNone/>
              <a:defRPr sz="900"/>
            </a:lvl4pPr>
            <a:lvl5pPr indent="-228600" lvl="4" marL="2286000" algn="l">
              <a:lnSpc>
                <a:spcPct val="100000"/>
              </a:lnSpc>
              <a:spcBef>
                <a:spcPts val="180"/>
              </a:spcBef>
              <a:spcAft>
                <a:spcPts val="0"/>
              </a:spcAft>
              <a:buSzPts val="450"/>
              <a:buNone/>
              <a:defRPr sz="900"/>
            </a:lvl5pPr>
            <a:lvl6pPr indent="-228600" lvl="5" marL="2743200" algn="l">
              <a:lnSpc>
                <a:spcPct val="100000"/>
              </a:lnSpc>
              <a:spcBef>
                <a:spcPts val="180"/>
              </a:spcBef>
              <a:spcAft>
                <a:spcPts val="0"/>
              </a:spcAft>
              <a:buSzPts val="450"/>
              <a:buNone/>
              <a:defRPr sz="900"/>
            </a:lvl6pPr>
            <a:lvl7pPr indent="-228600" lvl="6" marL="3200400" algn="l">
              <a:lnSpc>
                <a:spcPct val="100000"/>
              </a:lnSpc>
              <a:spcBef>
                <a:spcPts val="180"/>
              </a:spcBef>
              <a:spcAft>
                <a:spcPts val="0"/>
              </a:spcAft>
              <a:buSzPts val="450"/>
              <a:buNone/>
              <a:defRPr sz="900"/>
            </a:lvl7pPr>
            <a:lvl8pPr indent="-228600" lvl="7" marL="3657600" algn="l">
              <a:lnSpc>
                <a:spcPct val="100000"/>
              </a:lnSpc>
              <a:spcBef>
                <a:spcPts val="180"/>
              </a:spcBef>
              <a:spcAft>
                <a:spcPts val="0"/>
              </a:spcAft>
              <a:buSzPts val="450"/>
              <a:buNone/>
              <a:defRPr sz="900"/>
            </a:lvl8pPr>
            <a:lvl9pPr indent="-228600" lvl="8" marL="4114800" algn="l">
              <a:lnSpc>
                <a:spcPct val="100000"/>
              </a:lnSpc>
              <a:spcBef>
                <a:spcPts val="180"/>
              </a:spcBef>
              <a:spcAft>
                <a:spcPts val="0"/>
              </a:spcAft>
              <a:buSzPts val="450"/>
              <a:buNone/>
              <a:defRPr sz="900"/>
            </a:lvl9pPr>
          </a:lstStyle>
          <a:p/>
        </p:txBody>
      </p:sp>
      <p:sp>
        <p:nvSpPr>
          <p:cNvPr id="90" name="Google Shape;90;p112"/>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12"/>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3" name="Shape 93"/>
        <p:cNvGrpSpPr/>
        <p:nvPr/>
      </p:nvGrpSpPr>
      <p:grpSpPr>
        <a:xfrm>
          <a:off x="0" y="0"/>
          <a:ext cx="0" cy="0"/>
          <a:chOff x="0" y="0"/>
          <a:chExt cx="0" cy="0"/>
        </a:xfrm>
      </p:grpSpPr>
      <p:sp>
        <p:nvSpPr>
          <p:cNvPr id="94" name="Google Shape;94;p11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 name="Google Shape;95;p11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algn="l">
              <a:lnSpc>
                <a:spcPct val="100000"/>
              </a:lnSpc>
              <a:spcBef>
                <a:spcPts val="640"/>
              </a:spcBef>
              <a:spcAft>
                <a:spcPts val="0"/>
              </a:spcAft>
              <a:buSzPts val="1920"/>
              <a:buChar char="■"/>
              <a:defRPr sz="3200"/>
            </a:lvl1pPr>
            <a:lvl2pPr indent="-326390" lvl="1" marL="914400" algn="l">
              <a:lnSpc>
                <a:spcPct val="100000"/>
              </a:lnSpc>
              <a:spcBef>
                <a:spcPts val="560"/>
              </a:spcBef>
              <a:spcAft>
                <a:spcPts val="0"/>
              </a:spcAft>
              <a:buSzPts val="1540"/>
              <a:buChar char="■"/>
              <a:defRPr sz="2800"/>
            </a:lvl2pPr>
            <a:lvl3pPr indent="-304800" lvl="2" marL="1371600" algn="l">
              <a:lnSpc>
                <a:spcPct val="100000"/>
              </a:lnSpc>
              <a:spcBef>
                <a:spcPts val="480"/>
              </a:spcBef>
              <a:spcAft>
                <a:spcPts val="0"/>
              </a:spcAft>
              <a:buSzPts val="1200"/>
              <a:buChar char="■"/>
              <a:defRPr sz="2400"/>
            </a:lvl3pPr>
            <a:lvl4pPr indent="-298450" lvl="3" marL="1828800" algn="l">
              <a:lnSpc>
                <a:spcPct val="100000"/>
              </a:lnSpc>
              <a:spcBef>
                <a:spcPts val="400"/>
              </a:spcBef>
              <a:spcAft>
                <a:spcPts val="0"/>
              </a:spcAft>
              <a:buSzPts val="1100"/>
              <a:buChar char="■"/>
              <a:defRPr sz="2000"/>
            </a:lvl4pPr>
            <a:lvl5pPr indent="-292100" lvl="4" marL="2286000" algn="l">
              <a:lnSpc>
                <a:spcPct val="100000"/>
              </a:lnSpc>
              <a:spcBef>
                <a:spcPts val="400"/>
              </a:spcBef>
              <a:spcAft>
                <a:spcPts val="0"/>
              </a:spcAft>
              <a:buSzPts val="1000"/>
              <a:buChar char="■"/>
              <a:defRPr sz="2000"/>
            </a:lvl5pPr>
            <a:lvl6pPr indent="-292100" lvl="5" marL="2743200" algn="l">
              <a:lnSpc>
                <a:spcPct val="100000"/>
              </a:lnSpc>
              <a:spcBef>
                <a:spcPts val="400"/>
              </a:spcBef>
              <a:spcAft>
                <a:spcPts val="0"/>
              </a:spcAft>
              <a:buSzPts val="1000"/>
              <a:buChar char="■"/>
              <a:defRPr sz="2000"/>
            </a:lvl6pPr>
            <a:lvl7pPr indent="-292100" lvl="6" marL="3200400" algn="l">
              <a:lnSpc>
                <a:spcPct val="100000"/>
              </a:lnSpc>
              <a:spcBef>
                <a:spcPts val="400"/>
              </a:spcBef>
              <a:spcAft>
                <a:spcPts val="0"/>
              </a:spcAft>
              <a:buSzPts val="1000"/>
              <a:buChar char="■"/>
              <a:defRPr sz="2000"/>
            </a:lvl7pPr>
            <a:lvl8pPr indent="-292100" lvl="7" marL="3657600" algn="l">
              <a:lnSpc>
                <a:spcPct val="100000"/>
              </a:lnSpc>
              <a:spcBef>
                <a:spcPts val="400"/>
              </a:spcBef>
              <a:spcAft>
                <a:spcPts val="0"/>
              </a:spcAft>
              <a:buSzPts val="1000"/>
              <a:buChar char="■"/>
              <a:defRPr sz="2000"/>
            </a:lvl8pPr>
            <a:lvl9pPr indent="-292100" lvl="8" marL="4114800" algn="l">
              <a:lnSpc>
                <a:spcPct val="100000"/>
              </a:lnSpc>
              <a:spcBef>
                <a:spcPts val="400"/>
              </a:spcBef>
              <a:spcAft>
                <a:spcPts val="0"/>
              </a:spcAft>
              <a:buSzPts val="1000"/>
              <a:buChar char="■"/>
              <a:defRPr sz="2000"/>
            </a:lvl9pPr>
          </a:lstStyle>
          <a:p/>
        </p:txBody>
      </p:sp>
      <p:sp>
        <p:nvSpPr>
          <p:cNvPr id="96" name="Google Shape;96;p11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840"/>
              <a:buNone/>
              <a:defRPr sz="1400"/>
            </a:lvl1pPr>
            <a:lvl2pPr indent="-228600" lvl="1" marL="914400" algn="l">
              <a:lnSpc>
                <a:spcPct val="100000"/>
              </a:lnSpc>
              <a:spcBef>
                <a:spcPts val="240"/>
              </a:spcBef>
              <a:spcAft>
                <a:spcPts val="0"/>
              </a:spcAft>
              <a:buSzPts val="660"/>
              <a:buNone/>
              <a:defRPr sz="1200"/>
            </a:lvl2pPr>
            <a:lvl3pPr indent="-228600" lvl="2" marL="1371600" algn="l">
              <a:lnSpc>
                <a:spcPct val="100000"/>
              </a:lnSpc>
              <a:spcBef>
                <a:spcPts val="200"/>
              </a:spcBef>
              <a:spcAft>
                <a:spcPts val="0"/>
              </a:spcAft>
              <a:buSzPts val="500"/>
              <a:buNone/>
              <a:defRPr sz="1000"/>
            </a:lvl3pPr>
            <a:lvl4pPr indent="-228600" lvl="3" marL="1828800" algn="l">
              <a:lnSpc>
                <a:spcPct val="100000"/>
              </a:lnSpc>
              <a:spcBef>
                <a:spcPts val="180"/>
              </a:spcBef>
              <a:spcAft>
                <a:spcPts val="0"/>
              </a:spcAft>
              <a:buSzPts val="495"/>
              <a:buNone/>
              <a:defRPr sz="900"/>
            </a:lvl4pPr>
            <a:lvl5pPr indent="-228600" lvl="4" marL="2286000" algn="l">
              <a:lnSpc>
                <a:spcPct val="100000"/>
              </a:lnSpc>
              <a:spcBef>
                <a:spcPts val="180"/>
              </a:spcBef>
              <a:spcAft>
                <a:spcPts val="0"/>
              </a:spcAft>
              <a:buSzPts val="450"/>
              <a:buNone/>
              <a:defRPr sz="900"/>
            </a:lvl5pPr>
            <a:lvl6pPr indent="-228600" lvl="5" marL="2743200" algn="l">
              <a:lnSpc>
                <a:spcPct val="100000"/>
              </a:lnSpc>
              <a:spcBef>
                <a:spcPts val="180"/>
              </a:spcBef>
              <a:spcAft>
                <a:spcPts val="0"/>
              </a:spcAft>
              <a:buSzPts val="450"/>
              <a:buNone/>
              <a:defRPr sz="900"/>
            </a:lvl6pPr>
            <a:lvl7pPr indent="-228600" lvl="6" marL="3200400" algn="l">
              <a:lnSpc>
                <a:spcPct val="100000"/>
              </a:lnSpc>
              <a:spcBef>
                <a:spcPts val="180"/>
              </a:spcBef>
              <a:spcAft>
                <a:spcPts val="0"/>
              </a:spcAft>
              <a:buSzPts val="450"/>
              <a:buNone/>
              <a:defRPr sz="900"/>
            </a:lvl7pPr>
            <a:lvl8pPr indent="-228600" lvl="7" marL="3657600" algn="l">
              <a:lnSpc>
                <a:spcPct val="100000"/>
              </a:lnSpc>
              <a:spcBef>
                <a:spcPts val="180"/>
              </a:spcBef>
              <a:spcAft>
                <a:spcPts val="0"/>
              </a:spcAft>
              <a:buSzPts val="450"/>
              <a:buNone/>
              <a:defRPr sz="900"/>
            </a:lvl8pPr>
            <a:lvl9pPr indent="-228600" lvl="8" marL="4114800" algn="l">
              <a:lnSpc>
                <a:spcPct val="100000"/>
              </a:lnSpc>
              <a:spcBef>
                <a:spcPts val="180"/>
              </a:spcBef>
              <a:spcAft>
                <a:spcPts val="0"/>
              </a:spcAft>
              <a:buSzPts val="450"/>
              <a:buNone/>
              <a:defRPr sz="900"/>
            </a:lvl9pPr>
          </a:lstStyle>
          <a:p/>
        </p:txBody>
      </p:sp>
      <p:sp>
        <p:nvSpPr>
          <p:cNvPr id="97" name="Google Shape;97;p113"/>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13"/>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1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0" name="Shape 100"/>
        <p:cNvGrpSpPr/>
        <p:nvPr/>
      </p:nvGrpSpPr>
      <p:grpSpPr>
        <a:xfrm>
          <a:off x="0" y="0"/>
          <a:ext cx="0" cy="0"/>
          <a:chOff x="0" y="0"/>
          <a:chExt cx="0" cy="0"/>
        </a:xfrm>
      </p:grpSpPr>
      <p:sp>
        <p:nvSpPr>
          <p:cNvPr id="101" name="Google Shape;101;p114"/>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 name="Google Shape;102;p1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440"/>
              <a:buNone/>
              <a:defRPr b="1" sz="2400"/>
            </a:lvl1pPr>
            <a:lvl2pPr indent="-228600" lvl="1" marL="914400" algn="l">
              <a:lnSpc>
                <a:spcPct val="100000"/>
              </a:lnSpc>
              <a:spcBef>
                <a:spcPts val="400"/>
              </a:spcBef>
              <a:spcAft>
                <a:spcPts val="0"/>
              </a:spcAft>
              <a:buSzPts val="1100"/>
              <a:buNone/>
              <a:defRPr b="1" sz="2000"/>
            </a:lvl2pPr>
            <a:lvl3pPr indent="-228600" lvl="2" marL="1371600" algn="l">
              <a:lnSpc>
                <a:spcPct val="100000"/>
              </a:lnSpc>
              <a:spcBef>
                <a:spcPts val="360"/>
              </a:spcBef>
              <a:spcAft>
                <a:spcPts val="0"/>
              </a:spcAft>
              <a:buSzPts val="900"/>
              <a:buNone/>
              <a:defRPr b="1" sz="1800"/>
            </a:lvl3pPr>
            <a:lvl4pPr indent="-228600" lvl="3" marL="1828800" algn="l">
              <a:lnSpc>
                <a:spcPct val="100000"/>
              </a:lnSpc>
              <a:spcBef>
                <a:spcPts val="320"/>
              </a:spcBef>
              <a:spcAft>
                <a:spcPts val="0"/>
              </a:spcAft>
              <a:buSzPts val="880"/>
              <a:buNone/>
              <a:defRPr b="1" sz="1600"/>
            </a:lvl4pPr>
            <a:lvl5pPr indent="-228600" lvl="4" marL="2286000" algn="l">
              <a:lnSpc>
                <a:spcPct val="100000"/>
              </a:lnSpc>
              <a:spcBef>
                <a:spcPts val="320"/>
              </a:spcBef>
              <a:spcAft>
                <a:spcPts val="0"/>
              </a:spcAft>
              <a:buSzPts val="800"/>
              <a:buNone/>
              <a:defRPr b="1" sz="1600"/>
            </a:lvl5pPr>
            <a:lvl6pPr indent="-228600" lvl="5" marL="2743200" algn="l">
              <a:lnSpc>
                <a:spcPct val="100000"/>
              </a:lnSpc>
              <a:spcBef>
                <a:spcPts val="320"/>
              </a:spcBef>
              <a:spcAft>
                <a:spcPts val="0"/>
              </a:spcAft>
              <a:buSzPts val="800"/>
              <a:buNone/>
              <a:defRPr b="1" sz="1600"/>
            </a:lvl6pPr>
            <a:lvl7pPr indent="-228600" lvl="6" marL="3200400" algn="l">
              <a:lnSpc>
                <a:spcPct val="100000"/>
              </a:lnSpc>
              <a:spcBef>
                <a:spcPts val="320"/>
              </a:spcBef>
              <a:spcAft>
                <a:spcPts val="0"/>
              </a:spcAft>
              <a:buSzPts val="800"/>
              <a:buNone/>
              <a:defRPr b="1" sz="1600"/>
            </a:lvl7pPr>
            <a:lvl8pPr indent="-228600" lvl="7" marL="3657600" algn="l">
              <a:lnSpc>
                <a:spcPct val="100000"/>
              </a:lnSpc>
              <a:spcBef>
                <a:spcPts val="320"/>
              </a:spcBef>
              <a:spcAft>
                <a:spcPts val="0"/>
              </a:spcAft>
              <a:buSzPts val="800"/>
              <a:buNone/>
              <a:defRPr b="1" sz="1600"/>
            </a:lvl8pPr>
            <a:lvl9pPr indent="-228600" lvl="8" marL="4114800" algn="l">
              <a:lnSpc>
                <a:spcPct val="100000"/>
              </a:lnSpc>
              <a:spcBef>
                <a:spcPts val="320"/>
              </a:spcBef>
              <a:spcAft>
                <a:spcPts val="0"/>
              </a:spcAft>
              <a:buSzPts val="800"/>
              <a:buNone/>
              <a:defRPr b="1" sz="1600"/>
            </a:lvl9pPr>
          </a:lstStyle>
          <a:p/>
        </p:txBody>
      </p:sp>
      <p:sp>
        <p:nvSpPr>
          <p:cNvPr id="103" name="Google Shape;103;p1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80"/>
              </a:spcBef>
              <a:spcAft>
                <a:spcPts val="0"/>
              </a:spcAft>
              <a:buSzPts val="1440"/>
              <a:buChar char="■"/>
              <a:defRPr sz="2400"/>
            </a:lvl1pPr>
            <a:lvl2pPr indent="-298450" lvl="1" marL="914400" algn="l">
              <a:lnSpc>
                <a:spcPct val="100000"/>
              </a:lnSpc>
              <a:spcBef>
                <a:spcPts val="400"/>
              </a:spcBef>
              <a:spcAft>
                <a:spcPts val="0"/>
              </a:spcAft>
              <a:buSzPts val="1100"/>
              <a:buChar char="■"/>
              <a:defRPr sz="2000"/>
            </a:lvl2pPr>
            <a:lvl3pPr indent="-285750" lvl="2" marL="1371600" algn="l">
              <a:lnSpc>
                <a:spcPct val="100000"/>
              </a:lnSpc>
              <a:spcBef>
                <a:spcPts val="360"/>
              </a:spcBef>
              <a:spcAft>
                <a:spcPts val="0"/>
              </a:spcAft>
              <a:buSzPts val="900"/>
              <a:buChar char="■"/>
              <a:defRPr sz="1800"/>
            </a:lvl3pPr>
            <a:lvl4pPr indent="-284480" lvl="3" marL="1828800" algn="l">
              <a:lnSpc>
                <a:spcPct val="100000"/>
              </a:lnSpc>
              <a:spcBef>
                <a:spcPts val="320"/>
              </a:spcBef>
              <a:spcAft>
                <a:spcPts val="0"/>
              </a:spcAft>
              <a:buSzPts val="880"/>
              <a:buChar char="■"/>
              <a:defRPr sz="1600"/>
            </a:lvl4pPr>
            <a:lvl5pPr indent="-279400" lvl="4" marL="2286000" algn="l">
              <a:lnSpc>
                <a:spcPct val="100000"/>
              </a:lnSpc>
              <a:spcBef>
                <a:spcPts val="320"/>
              </a:spcBef>
              <a:spcAft>
                <a:spcPts val="0"/>
              </a:spcAft>
              <a:buSzPts val="800"/>
              <a:buChar char="■"/>
              <a:defRPr sz="1600"/>
            </a:lvl5pPr>
            <a:lvl6pPr indent="-279400" lvl="5" marL="2743200" algn="l">
              <a:lnSpc>
                <a:spcPct val="100000"/>
              </a:lnSpc>
              <a:spcBef>
                <a:spcPts val="320"/>
              </a:spcBef>
              <a:spcAft>
                <a:spcPts val="0"/>
              </a:spcAft>
              <a:buSzPts val="800"/>
              <a:buChar char="■"/>
              <a:defRPr sz="1600"/>
            </a:lvl6pPr>
            <a:lvl7pPr indent="-279400" lvl="6" marL="3200400" algn="l">
              <a:lnSpc>
                <a:spcPct val="100000"/>
              </a:lnSpc>
              <a:spcBef>
                <a:spcPts val="320"/>
              </a:spcBef>
              <a:spcAft>
                <a:spcPts val="0"/>
              </a:spcAft>
              <a:buSzPts val="800"/>
              <a:buChar char="■"/>
              <a:defRPr sz="1600"/>
            </a:lvl7pPr>
            <a:lvl8pPr indent="-279400" lvl="7" marL="3657600" algn="l">
              <a:lnSpc>
                <a:spcPct val="100000"/>
              </a:lnSpc>
              <a:spcBef>
                <a:spcPts val="320"/>
              </a:spcBef>
              <a:spcAft>
                <a:spcPts val="0"/>
              </a:spcAft>
              <a:buSzPts val="800"/>
              <a:buChar char="■"/>
              <a:defRPr sz="1600"/>
            </a:lvl8pPr>
            <a:lvl9pPr indent="-279400" lvl="8" marL="4114800" algn="l">
              <a:lnSpc>
                <a:spcPct val="100000"/>
              </a:lnSpc>
              <a:spcBef>
                <a:spcPts val="320"/>
              </a:spcBef>
              <a:spcAft>
                <a:spcPts val="0"/>
              </a:spcAft>
              <a:buSzPts val="800"/>
              <a:buChar char="■"/>
              <a:defRPr sz="1600"/>
            </a:lvl9pPr>
          </a:lstStyle>
          <a:p/>
        </p:txBody>
      </p:sp>
      <p:sp>
        <p:nvSpPr>
          <p:cNvPr id="104" name="Google Shape;104;p1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440"/>
              <a:buNone/>
              <a:defRPr b="1" sz="2400"/>
            </a:lvl1pPr>
            <a:lvl2pPr indent="-228600" lvl="1" marL="914400" algn="l">
              <a:lnSpc>
                <a:spcPct val="100000"/>
              </a:lnSpc>
              <a:spcBef>
                <a:spcPts val="400"/>
              </a:spcBef>
              <a:spcAft>
                <a:spcPts val="0"/>
              </a:spcAft>
              <a:buSzPts val="1100"/>
              <a:buNone/>
              <a:defRPr b="1" sz="2000"/>
            </a:lvl2pPr>
            <a:lvl3pPr indent="-228600" lvl="2" marL="1371600" algn="l">
              <a:lnSpc>
                <a:spcPct val="100000"/>
              </a:lnSpc>
              <a:spcBef>
                <a:spcPts val="360"/>
              </a:spcBef>
              <a:spcAft>
                <a:spcPts val="0"/>
              </a:spcAft>
              <a:buSzPts val="900"/>
              <a:buNone/>
              <a:defRPr b="1" sz="1800"/>
            </a:lvl3pPr>
            <a:lvl4pPr indent="-228600" lvl="3" marL="1828800" algn="l">
              <a:lnSpc>
                <a:spcPct val="100000"/>
              </a:lnSpc>
              <a:spcBef>
                <a:spcPts val="320"/>
              </a:spcBef>
              <a:spcAft>
                <a:spcPts val="0"/>
              </a:spcAft>
              <a:buSzPts val="880"/>
              <a:buNone/>
              <a:defRPr b="1" sz="1600"/>
            </a:lvl4pPr>
            <a:lvl5pPr indent="-228600" lvl="4" marL="2286000" algn="l">
              <a:lnSpc>
                <a:spcPct val="100000"/>
              </a:lnSpc>
              <a:spcBef>
                <a:spcPts val="320"/>
              </a:spcBef>
              <a:spcAft>
                <a:spcPts val="0"/>
              </a:spcAft>
              <a:buSzPts val="800"/>
              <a:buNone/>
              <a:defRPr b="1" sz="1600"/>
            </a:lvl5pPr>
            <a:lvl6pPr indent="-228600" lvl="5" marL="2743200" algn="l">
              <a:lnSpc>
                <a:spcPct val="100000"/>
              </a:lnSpc>
              <a:spcBef>
                <a:spcPts val="320"/>
              </a:spcBef>
              <a:spcAft>
                <a:spcPts val="0"/>
              </a:spcAft>
              <a:buSzPts val="800"/>
              <a:buNone/>
              <a:defRPr b="1" sz="1600"/>
            </a:lvl6pPr>
            <a:lvl7pPr indent="-228600" lvl="6" marL="3200400" algn="l">
              <a:lnSpc>
                <a:spcPct val="100000"/>
              </a:lnSpc>
              <a:spcBef>
                <a:spcPts val="320"/>
              </a:spcBef>
              <a:spcAft>
                <a:spcPts val="0"/>
              </a:spcAft>
              <a:buSzPts val="800"/>
              <a:buNone/>
              <a:defRPr b="1" sz="1600"/>
            </a:lvl7pPr>
            <a:lvl8pPr indent="-228600" lvl="7" marL="3657600" algn="l">
              <a:lnSpc>
                <a:spcPct val="100000"/>
              </a:lnSpc>
              <a:spcBef>
                <a:spcPts val="320"/>
              </a:spcBef>
              <a:spcAft>
                <a:spcPts val="0"/>
              </a:spcAft>
              <a:buSzPts val="800"/>
              <a:buNone/>
              <a:defRPr b="1" sz="1600"/>
            </a:lvl8pPr>
            <a:lvl9pPr indent="-228600" lvl="8" marL="4114800" algn="l">
              <a:lnSpc>
                <a:spcPct val="100000"/>
              </a:lnSpc>
              <a:spcBef>
                <a:spcPts val="320"/>
              </a:spcBef>
              <a:spcAft>
                <a:spcPts val="0"/>
              </a:spcAft>
              <a:buSzPts val="800"/>
              <a:buNone/>
              <a:defRPr b="1" sz="1600"/>
            </a:lvl9pPr>
          </a:lstStyle>
          <a:p/>
        </p:txBody>
      </p:sp>
      <p:sp>
        <p:nvSpPr>
          <p:cNvPr id="105" name="Google Shape;105;p1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80"/>
              </a:spcBef>
              <a:spcAft>
                <a:spcPts val="0"/>
              </a:spcAft>
              <a:buSzPts val="1440"/>
              <a:buChar char="■"/>
              <a:defRPr sz="2400"/>
            </a:lvl1pPr>
            <a:lvl2pPr indent="-298450" lvl="1" marL="914400" algn="l">
              <a:lnSpc>
                <a:spcPct val="100000"/>
              </a:lnSpc>
              <a:spcBef>
                <a:spcPts val="400"/>
              </a:spcBef>
              <a:spcAft>
                <a:spcPts val="0"/>
              </a:spcAft>
              <a:buSzPts val="1100"/>
              <a:buChar char="■"/>
              <a:defRPr sz="2000"/>
            </a:lvl2pPr>
            <a:lvl3pPr indent="-285750" lvl="2" marL="1371600" algn="l">
              <a:lnSpc>
                <a:spcPct val="100000"/>
              </a:lnSpc>
              <a:spcBef>
                <a:spcPts val="360"/>
              </a:spcBef>
              <a:spcAft>
                <a:spcPts val="0"/>
              </a:spcAft>
              <a:buSzPts val="900"/>
              <a:buChar char="■"/>
              <a:defRPr sz="1800"/>
            </a:lvl3pPr>
            <a:lvl4pPr indent="-284480" lvl="3" marL="1828800" algn="l">
              <a:lnSpc>
                <a:spcPct val="100000"/>
              </a:lnSpc>
              <a:spcBef>
                <a:spcPts val="320"/>
              </a:spcBef>
              <a:spcAft>
                <a:spcPts val="0"/>
              </a:spcAft>
              <a:buSzPts val="880"/>
              <a:buChar char="■"/>
              <a:defRPr sz="1600"/>
            </a:lvl4pPr>
            <a:lvl5pPr indent="-279400" lvl="4" marL="2286000" algn="l">
              <a:lnSpc>
                <a:spcPct val="100000"/>
              </a:lnSpc>
              <a:spcBef>
                <a:spcPts val="320"/>
              </a:spcBef>
              <a:spcAft>
                <a:spcPts val="0"/>
              </a:spcAft>
              <a:buSzPts val="800"/>
              <a:buChar char="■"/>
              <a:defRPr sz="1600"/>
            </a:lvl5pPr>
            <a:lvl6pPr indent="-279400" lvl="5" marL="2743200" algn="l">
              <a:lnSpc>
                <a:spcPct val="100000"/>
              </a:lnSpc>
              <a:spcBef>
                <a:spcPts val="320"/>
              </a:spcBef>
              <a:spcAft>
                <a:spcPts val="0"/>
              </a:spcAft>
              <a:buSzPts val="800"/>
              <a:buChar char="■"/>
              <a:defRPr sz="1600"/>
            </a:lvl6pPr>
            <a:lvl7pPr indent="-279400" lvl="6" marL="3200400" algn="l">
              <a:lnSpc>
                <a:spcPct val="100000"/>
              </a:lnSpc>
              <a:spcBef>
                <a:spcPts val="320"/>
              </a:spcBef>
              <a:spcAft>
                <a:spcPts val="0"/>
              </a:spcAft>
              <a:buSzPts val="800"/>
              <a:buChar char="■"/>
              <a:defRPr sz="1600"/>
            </a:lvl7pPr>
            <a:lvl8pPr indent="-279400" lvl="7" marL="3657600" algn="l">
              <a:lnSpc>
                <a:spcPct val="100000"/>
              </a:lnSpc>
              <a:spcBef>
                <a:spcPts val="320"/>
              </a:spcBef>
              <a:spcAft>
                <a:spcPts val="0"/>
              </a:spcAft>
              <a:buSzPts val="800"/>
              <a:buChar char="■"/>
              <a:defRPr sz="1600"/>
            </a:lvl8pPr>
            <a:lvl9pPr indent="-279400" lvl="8" marL="4114800" algn="l">
              <a:lnSpc>
                <a:spcPct val="100000"/>
              </a:lnSpc>
              <a:spcBef>
                <a:spcPts val="320"/>
              </a:spcBef>
              <a:spcAft>
                <a:spcPts val="0"/>
              </a:spcAft>
              <a:buSzPts val="800"/>
              <a:buChar char="■"/>
              <a:defRPr sz="1600"/>
            </a:lvl9pPr>
          </a:lstStyle>
          <a:p/>
        </p:txBody>
      </p:sp>
      <p:sp>
        <p:nvSpPr>
          <p:cNvPr id="106" name="Google Shape;106;p114"/>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14"/>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1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1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1" name="Google Shape;111;p1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200"/>
              <a:buNone/>
              <a:defRPr sz="2000"/>
            </a:lvl1pPr>
            <a:lvl2pPr indent="-228600" lvl="1" marL="914400" algn="l">
              <a:lnSpc>
                <a:spcPct val="100000"/>
              </a:lnSpc>
              <a:spcBef>
                <a:spcPts val="360"/>
              </a:spcBef>
              <a:spcAft>
                <a:spcPts val="0"/>
              </a:spcAft>
              <a:buSzPts val="990"/>
              <a:buNone/>
              <a:defRPr sz="1800"/>
            </a:lvl2pPr>
            <a:lvl3pPr indent="-228600" lvl="2" marL="1371600" algn="l">
              <a:lnSpc>
                <a:spcPct val="100000"/>
              </a:lnSpc>
              <a:spcBef>
                <a:spcPts val="320"/>
              </a:spcBef>
              <a:spcAft>
                <a:spcPts val="0"/>
              </a:spcAft>
              <a:buSzPts val="800"/>
              <a:buNone/>
              <a:defRPr sz="1600"/>
            </a:lvl3pPr>
            <a:lvl4pPr indent="-228600" lvl="3" marL="1828800" algn="l">
              <a:lnSpc>
                <a:spcPct val="100000"/>
              </a:lnSpc>
              <a:spcBef>
                <a:spcPts val="280"/>
              </a:spcBef>
              <a:spcAft>
                <a:spcPts val="0"/>
              </a:spcAft>
              <a:buSzPts val="770"/>
              <a:buNone/>
              <a:defRPr sz="1400"/>
            </a:lvl4pPr>
            <a:lvl5pPr indent="-228600" lvl="4" marL="2286000" algn="l">
              <a:lnSpc>
                <a:spcPct val="100000"/>
              </a:lnSpc>
              <a:spcBef>
                <a:spcPts val="280"/>
              </a:spcBef>
              <a:spcAft>
                <a:spcPts val="0"/>
              </a:spcAft>
              <a:buSzPts val="700"/>
              <a:buNone/>
              <a:defRPr sz="1400"/>
            </a:lvl5pPr>
            <a:lvl6pPr indent="-228600" lvl="5" marL="2743200" algn="l">
              <a:lnSpc>
                <a:spcPct val="100000"/>
              </a:lnSpc>
              <a:spcBef>
                <a:spcPts val="280"/>
              </a:spcBef>
              <a:spcAft>
                <a:spcPts val="0"/>
              </a:spcAft>
              <a:buSzPts val="700"/>
              <a:buNone/>
              <a:defRPr sz="1400"/>
            </a:lvl6pPr>
            <a:lvl7pPr indent="-228600" lvl="6" marL="3200400" algn="l">
              <a:lnSpc>
                <a:spcPct val="100000"/>
              </a:lnSpc>
              <a:spcBef>
                <a:spcPts val="280"/>
              </a:spcBef>
              <a:spcAft>
                <a:spcPts val="0"/>
              </a:spcAft>
              <a:buSzPts val="700"/>
              <a:buNone/>
              <a:defRPr sz="1400"/>
            </a:lvl7pPr>
            <a:lvl8pPr indent="-228600" lvl="7" marL="3657600" algn="l">
              <a:lnSpc>
                <a:spcPct val="100000"/>
              </a:lnSpc>
              <a:spcBef>
                <a:spcPts val="280"/>
              </a:spcBef>
              <a:spcAft>
                <a:spcPts val="0"/>
              </a:spcAft>
              <a:buSzPts val="700"/>
              <a:buNone/>
              <a:defRPr sz="1400"/>
            </a:lvl8pPr>
            <a:lvl9pPr indent="-228600" lvl="8" marL="4114800" algn="l">
              <a:lnSpc>
                <a:spcPct val="100000"/>
              </a:lnSpc>
              <a:spcBef>
                <a:spcPts val="280"/>
              </a:spcBef>
              <a:spcAft>
                <a:spcPts val="0"/>
              </a:spcAft>
              <a:buSzPts val="700"/>
              <a:buNone/>
              <a:defRPr sz="1400"/>
            </a:lvl9pPr>
          </a:lstStyle>
          <a:p/>
        </p:txBody>
      </p:sp>
      <p:sp>
        <p:nvSpPr>
          <p:cNvPr id="112" name="Google Shape;112;p115"/>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15"/>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1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1" name="Shape 131"/>
        <p:cNvGrpSpPr/>
        <p:nvPr/>
      </p:nvGrpSpPr>
      <p:grpSpPr>
        <a:xfrm>
          <a:off x="0" y="0"/>
          <a:ext cx="0" cy="0"/>
          <a:chOff x="0" y="0"/>
          <a:chExt cx="0" cy="0"/>
        </a:xfrm>
      </p:grpSpPr>
      <p:sp>
        <p:nvSpPr>
          <p:cNvPr id="132" name="Google Shape;132;p106"/>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4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3" name="Google Shape;133;p10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560"/>
              </a:spcBef>
              <a:spcAft>
                <a:spcPts val="0"/>
              </a:spcAft>
              <a:buSzPts val="1680"/>
              <a:buFont typeface="Noto Sans Symbols"/>
              <a:buNone/>
              <a:defRPr/>
            </a:lvl1pPr>
            <a:lvl2pPr lvl="1" algn="l">
              <a:lnSpc>
                <a:spcPct val="100000"/>
              </a:lnSpc>
              <a:spcBef>
                <a:spcPts val="360"/>
              </a:spcBef>
              <a:spcAft>
                <a:spcPts val="0"/>
              </a:spcAft>
              <a:buSzPts val="990"/>
              <a:buChar char="■"/>
              <a:defRPr/>
            </a:lvl2pPr>
            <a:lvl3pPr lvl="2" algn="l">
              <a:lnSpc>
                <a:spcPct val="100000"/>
              </a:lnSpc>
              <a:spcBef>
                <a:spcPts val="360"/>
              </a:spcBef>
              <a:spcAft>
                <a:spcPts val="0"/>
              </a:spcAft>
              <a:buSzPts val="900"/>
              <a:buChar char="■"/>
              <a:defRPr/>
            </a:lvl3pPr>
            <a:lvl4pPr lvl="3" algn="l">
              <a:lnSpc>
                <a:spcPct val="100000"/>
              </a:lnSpc>
              <a:spcBef>
                <a:spcPts val="360"/>
              </a:spcBef>
              <a:spcAft>
                <a:spcPts val="0"/>
              </a:spcAft>
              <a:buSzPts val="990"/>
              <a:buChar char="■"/>
              <a:defRPr/>
            </a:lvl4pPr>
            <a:lvl5pPr lvl="4" algn="l">
              <a:lnSpc>
                <a:spcPct val="100000"/>
              </a:lnSpc>
              <a:spcBef>
                <a:spcPts val="360"/>
              </a:spcBef>
              <a:spcAft>
                <a:spcPts val="0"/>
              </a:spcAft>
              <a:buSzPts val="900"/>
              <a:buChar char="■"/>
              <a:defRPr/>
            </a:lvl5pPr>
            <a:lvl6pPr lvl="5" algn="l">
              <a:lnSpc>
                <a:spcPct val="100000"/>
              </a:lnSpc>
              <a:spcBef>
                <a:spcPts val="360"/>
              </a:spcBef>
              <a:spcAft>
                <a:spcPts val="0"/>
              </a:spcAft>
              <a:buSzPts val="900"/>
              <a:buChar char="■"/>
              <a:defRPr/>
            </a:lvl6pPr>
            <a:lvl7pPr lvl="6" algn="l">
              <a:lnSpc>
                <a:spcPct val="100000"/>
              </a:lnSpc>
              <a:spcBef>
                <a:spcPts val="360"/>
              </a:spcBef>
              <a:spcAft>
                <a:spcPts val="0"/>
              </a:spcAft>
              <a:buSzPts val="900"/>
              <a:buChar char="■"/>
              <a:defRPr/>
            </a:lvl7pPr>
            <a:lvl8pPr lvl="7" algn="l">
              <a:lnSpc>
                <a:spcPct val="100000"/>
              </a:lnSpc>
              <a:spcBef>
                <a:spcPts val="360"/>
              </a:spcBef>
              <a:spcAft>
                <a:spcPts val="0"/>
              </a:spcAft>
              <a:buSzPts val="900"/>
              <a:buChar char="■"/>
              <a:defRPr/>
            </a:lvl8pPr>
            <a:lvl9pPr lvl="8" algn="l">
              <a:lnSpc>
                <a:spcPct val="100000"/>
              </a:lnSpc>
              <a:spcBef>
                <a:spcPts val="360"/>
              </a:spcBef>
              <a:spcAft>
                <a:spcPts val="0"/>
              </a:spcAft>
              <a:buSzPts val="900"/>
              <a:buChar char="■"/>
              <a:defRPr/>
            </a:lvl9pPr>
          </a:lstStyle>
          <a:p/>
        </p:txBody>
      </p:sp>
      <p:sp>
        <p:nvSpPr>
          <p:cNvPr id="134" name="Google Shape;134;p106"/>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4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06"/>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4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06"/>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100"/>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 name="Google Shape;24;p100"/>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0"/>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101"/>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01"/>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0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0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102"/>
          <p:cNvSpPr txBox="1"/>
          <p:nvPr>
            <p:ph idx="1" type="body"/>
          </p:nvPr>
        </p:nvSpPr>
        <p:spPr>
          <a:xfrm>
            <a:off x="304800" y="1371600"/>
            <a:ext cx="4152900" cy="5105400"/>
          </a:xfrm>
          <a:prstGeom prst="rect">
            <a:avLst/>
          </a:prstGeom>
          <a:noFill/>
          <a:ln>
            <a:noFill/>
          </a:ln>
        </p:spPr>
        <p:txBody>
          <a:bodyPr anchorCtr="0" anchor="t" bIns="45700" lIns="91425" spcFirstLastPara="1" rIns="91425" wrap="square" tIns="45700">
            <a:noAutofit/>
          </a:bodyPr>
          <a:lstStyle>
            <a:lvl1pPr indent="-335280" lvl="0" marL="457200" algn="l">
              <a:lnSpc>
                <a:spcPct val="100000"/>
              </a:lnSpc>
              <a:spcBef>
                <a:spcPts val="560"/>
              </a:spcBef>
              <a:spcAft>
                <a:spcPts val="0"/>
              </a:spcAft>
              <a:buSzPts val="1680"/>
              <a:buChar char="■"/>
              <a:defRPr sz="2800"/>
            </a:lvl1pPr>
            <a:lvl2pPr indent="-312419" lvl="1" marL="914400" algn="l">
              <a:lnSpc>
                <a:spcPct val="100000"/>
              </a:lnSpc>
              <a:spcBef>
                <a:spcPts val="480"/>
              </a:spcBef>
              <a:spcAft>
                <a:spcPts val="0"/>
              </a:spcAft>
              <a:buSzPts val="1320"/>
              <a:buChar char="■"/>
              <a:defRPr sz="2400"/>
            </a:lvl2pPr>
            <a:lvl3pPr indent="-292100" lvl="2" marL="1371600" algn="l">
              <a:lnSpc>
                <a:spcPct val="100000"/>
              </a:lnSpc>
              <a:spcBef>
                <a:spcPts val="400"/>
              </a:spcBef>
              <a:spcAft>
                <a:spcPts val="0"/>
              </a:spcAft>
              <a:buSzPts val="1000"/>
              <a:buChar char="■"/>
              <a:defRPr sz="2000"/>
            </a:lvl3pPr>
            <a:lvl4pPr indent="-291464" lvl="3" marL="1828800" algn="l">
              <a:lnSpc>
                <a:spcPct val="100000"/>
              </a:lnSpc>
              <a:spcBef>
                <a:spcPts val="360"/>
              </a:spcBef>
              <a:spcAft>
                <a:spcPts val="0"/>
              </a:spcAft>
              <a:buSzPts val="990"/>
              <a:buChar char="■"/>
              <a:defRPr sz="1800"/>
            </a:lvl4pPr>
            <a:lvl5pPr indent="-285750" lvl="4" marL="2286000" algn="l">
              <a:lnSpc>
                <a:spcPct val="100000"/>
              </a:lnSpc>
              <a:spcBef>
                <a:spcPts val="360"/>
              </a:spcBef>
              <a:spcAft>
                <a:spcPts val="0"/>
              </a:spcAft>
              <a:buSzPts val="900"/>
              <a:buChar char="■"/>
              <a:defRPr sz="1800"/>
            </a:lvl5pPr>
            <a:lvl6pPr indent="-285750" lvl="5" marL="2743200" algn="l">
              <a:lnSpc>
                <a:spcPct val="100000"/>
              </a:lnSpc>
              <a:spcBef>
                <a:spcPts val="360"/>
              </a:spcBef>
              <a:spcAft>
                <a:spcPts val="0"/>
              </a:spcAft>
              <a:buSzPts val="900"/>
              <a:buChar char="■"/>
              <a:defRPr sz="1800"/>
            </a:lvl6pPr>
            <a:lvl7pPr indent="-285750" lvl="6" marL="3200400" algn="l">
              <a:lnSpc>
                <a:spcPct val="100000"/>
              </a:lnSpc>
              <a:spcBef>
                <a:spcPts val="360"/>
              </a:spcBef>
              <a:spcAft>
                <a:spcPts val="0"/>
              </a:spcAft>
              <a:buSzPts val="900"/>
              <a:buChar char="■"/>
              <a:defRPr sz="1800"/>
            </a:lvl7pPr>
            <a:lvl8pPr indent="-285750" lvl="7" marL="3657600" algn="l">
              <a:lnSpc>
                <a:spcPct val="100000"/>
              </a:lnSpc>
              <a:spcBef>
                <a:spcPts val="360"/>
              </a:spcBef>
              <a:spcAft>
                <a:spcPts val="0"/>
              </a:spcAft>
              <a:buSzPts val="900"/>
              <a:buChar char="■"/>
              <a:defRPr sz="1800"/>
            </a:lvl8pPr>
            <a:lvl9pPr indent="-285750" lvl="8" marL="4114800" algn="l">
              <a:lnSpc>
                <a:spcPct val="100000"/>
              </a:lnSpc>
              <a:spcBef>
                <a:spcPts val="360"/>
              </a:spcBef>
              <a:spcAft>
                <a:spcPts val="0"/>
              </a:spcAft>
              <a:buSzPts val="900"/>
              <a:buChar char="■"/>
              <a:defRPr sz="1800"/>
            </a:lvl9pPr>
          </a:lstStyle>
          <a:p/>
        </p:txBody>
      </p:sp>
      <p:sp>
        <p:nvSpPr>
          <p:cNvPr id="34" name="Google Shape;34;p102"/>
          <p:cNvSpPr txBox="1"/>
          <p:nvPr>
            <p:ph idx="2" type="body"/>
          </p:nvPr>
        </p:nvSpPr>
        <p:spPr>
          <a:xfrm>
            <a:off x="4610100" y="1371600"/>
            <a:ext cx="4152900" cy="5105400"/>
          </a:xfrm>
          <a:prstGeom prst="rect">
            <a:avLst/>
          </a:prstGeom>
          <a:noFill/>
          <a:ln>
            <a:noFill/>
          </a:ln>
        </p:spPr>
        <p:txBody>
          <a:bodyPr anchorCtr="0" anchor="t" bIns="45700" lIns="91425" spcFirstLastPara="1" rIns="91425" wrap="square" tIns="45700">
            <a:noAutofit/>
          </a:bodyPr>
          <a:lstStyle>
            <a:lvl1pPr indent="-335280" lvl="0" marL="457200" algn="l">
              <a:lnSpc>
                <a:spcPct val="100000"/>
              </a:lnSpc>
              <a:spcBef>
                <a:spcPts val="560"/>
              </a:spcBef>
              <a:spcAft>
                <a:spcPts val="0"/>
              </a:spcAft>
              <a:buSzPts val="1680"/>
              <a:buChar char="■"/>
              <a:defRPr sz="2800"/>
            </a:lvl1pPr>
            <a:lvl2pPr indent="-312419" lvl="1" marL="914400" algn="l">
              <a:lnSpc>
                <a:spcPct val="100000"/>
              </a:lnSpc>
              <a:spcBef>
                <a:spcPts val="480"/>
              </a:spcBef>
              <a:spcAft>
                <a:spcPts val="0"/>
              </a:spcAft>
              <a:buSzPts val="1320"/>
              <a:buChar char="■"/>
              <a:defRPr sz="2400"/>
            </a:lvl2pPr>
            <a:lvl3pPr indent="-292100" lvl="2" marL="1371600" algn="l">
              <a:lnSpc>
                <a:spcPct val="100000"/>
              </a:lnSpc>
              <a:spcBef>
                <a:spcPts val="400"/>
              </a:spcBef>
              <a:spcAft>
                <a:spcPts val="0"/>
              </a:spcAft>
              <a:buSzPts val="1000"/>
              <a:buChar char="■"/>
              <a:defRPr sz="2000"/>
            </a:lvl3pPr>
            <a:lvl4pPr indent="-291464" lvl="3" marL="1828800" algn="l">
              <a:lnSpc>
                <a:spcPct val="100000"/>
              </a:lnSpc>
              <a:spcBef>
                <a:spcPts val="360"/>
              </a:spcBef>
              <a:spcAft>
                <a:spcPts val="0"/>
              </a:spcAft>
              <a:buSzPts val="990"/>
              <a:buChar char="■"/>
              <a:defRPr sz="1800"/>
            </a:lvl4pPr>
            <a:lvl5pPr indent="-285750" lvl="4" marL="2286000" algn="l">
              <a:lnSpc>
                <a:spcPct val="100000"/>
              </a:lnSpc>
              <a:spcBef>
                <a:spcPts val="360"/>
              </a:spcBef>
              <a:spcAft>
                <a:spcPts val="0"/>
              </a:spcAft>
              <a:buSzPts val="900"/>
              <a:buChar char="■"/>
              <a:defRPr sz="1800"/>
            </a:lvl5pPr>
            <a:lvl6pPr indent="-285750" lvl="5" marL="2743200" algn="l">
              <a:lnSpc>
                <a:spcPct val="100000"/>
              </a:lnSpc>
              <a:spcBef>
                <a:spcPts val="360"/>
              </a:spcBef>
              <a:spcAft>
                <a:spcPts val="0"/>
              </a:spcAft>
              <a:buSzPts val="900"/>
              <a:buChar char="■"/>
              <a:defRPr sz="1800"/>
            </a:lvl6pPr>
            <a:lvl7pPr indent="-285750" lvl="6" marL="3200400" algn="l">
              <a:lnSpc>
                <a:spcPct val="100000"/>
              </a:lnSpc>
              <a:spcBef>
                <a:spcPts val="360"/>
              </a:spcBef>
              <a:spcAft>
                <a:spcPts val="0"/>
              </a:spcAft>
              <a:buSzPts val="900"/>
              <a:buChar char="■"/>
              <a:defRPr sz="1800"/>
            </a:lvl7pPr>
            <a:lvl8pPr indent="-285750" lvl="7" marL="3657600" algn="l">
              <a:lnSpc>
                <a:spcPct val="100000"/>
              </a:lnSpc>
              <a:spcBef>
                <a:spcPts val="360"/>
              </a:spcBef>
              <a:spcAft>
                <a:spcPts val="0"/>
              </a:spcAft>
              <a:buSzPts val="900"/>
              <a:buChar char="■"/>
              <a:defRPr sz="1800"/>
            </a:lvl8pPr>
            <a:lvl9pPr indent="-285750" lvl="8" marL="4114800" algn="l">
              <a:lnSpc>
                <a:spcPct val="100000"/>
              </a:lnSpc>
              <a:spcBef>
                <a:spcPts val="360"/>
              </a:spcBef>
              <a:spcAft>
                <a:spcPts val="0"/>
              </a:spcAft>
              <a:buSzPts val="900"/>
              <a:buChar char="■"/>
              <a:defRPr sz="1800"/>
            </a:lvl9pPr>
          </a:lstStyle>
          <a:p/>
        </p:txBody>
      </p:sp>
      <p:sp>
        <p:nvSpPr>
          <p:cNvPr id="35" name="Google Shape;35;p102"/>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02"/>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0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8" name="Shape 38"/>
        <p:cNvGrpSpPr/>
        <p:nvPr/>
      </p:nvGrpSpPr>
      <p:grpSpPr>
        <a:xfrm>
          <a:off x="0" y="0"/>
          <a:ext cx="0" cy="0"/>
          <a:chOff x="0" y="0"/>
          <a:chExt cx="0" cy="0"/>
        </a:xfrm>
      </p:grpSpPr>
      <p:sp>
        <p:nvSpPr>
          <p:cNvPr id="39" name="Google Shape;39;p103"/>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103"/>
          <p:cNvSpPr txBox="1"/>
          <p:nvPr>
            <p:ph idx="1" type="body"/>
          </p:nvPr>
        </p:nvSpPr>
        <p:spPr>
          <a:xfrm>
            <a:off x="3048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41" name="Google Shape;41;p103"/>
          <p:cNvSpPr txBox="1"/>
          <p:nvPr>
            <p:ph idx="2" type="body"/>
          </p:nvPr>
        </p:nvSpPr>
        <p:spPr>
          <a:xfrm>
            <a:off x="4610100" y="13716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42" name="Google Shape;42;p103"/>
          <p:cNvSpPr txBox="1"/>
          <p:nvPr>
            <p:ph idx="3" type="body"/>
          </p:nvPr>
        </p:nvSpPr>
        <p:spPr>
          <a:xfrm>
            <a:off x="4610100" y="40005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43" name="Google Shape;43;p103"/>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03"/>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0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46" name="Shape 46"/>
        <p:cNvGrpSpPr/>
        <p:nvPr/>
      </p:nvGrpSpPr>
      <p:grpSpPr>
        <a:xfrm>
          <a:off x="0" y="0"/>
          <a:ext cx="0" cy="0"/>
          <a:chOff x="0" y="0"/>
          <a:chExt cx="0" cy="0"/>
        </a:xfrm>
      </p:grpSpPr>
      <p:sp>
        <p:nvSpPr>
          <p:cNvPr id="47" name="Google Shape;47;p104"/>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 name="Google Shape;48;p104"/>
          <p:cNvSpPr txBox="1"/>
          <p:nvPr>
            <p:ph idx="1" type="body"/>
          </p:nvPr>
        </p:nvSpPr>
        <p:spPr>
          <a:xfrm>
            <a:off x="3048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49" name="Google Shape;49;p104"/>
          <p:cNvSpPr txBox="1"/>
          <p:nvPr>
            <p:ph idx="2" type="body"/>
          </p:nvPr>
        </p:nvSpPr>
        <p:spPr>
          <a:xfrm>
            <a:off x="46101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50" name="Google Shape;50;p104"/>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04"/>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53" name="Shape 53"/>
        <p:cNvGrpSpPr/>
        <p:nvPr/>
      </p:nvGrpSpPr>
      <p:grpSpPr>
        <a:xfrm>
          <a:off x="0" y="0"/>
          <a:ext cx="0" cy="0"/>
          <a:chOff x="0" y="0"/>
          <a:chExt cx="0" cy="0"/>
        </a:xfrm>
      </p:grpSpPr>
      <p:sp>
        <p:nvSpPr>
          <p:cNvPr id="54" name="Google Shape;54;p107"/>
          <p:cNvSpPr txBox="1"/>
          <p:nvPr>
            <p:ph idx="1" type="body"/>
          </p:nvPr>
        </p:nvSpPr>
        <p:spPr>
          <a:xfrm>
            <a:off x="304800" y="381000"/>
            <a:ext cx="8458200" cy="60960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55" name="Google Shape;55;p107"/>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7"/>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58" name="Shape 58"/>
        <p:cNvGrpSpPr/>
        <p:nvPr/>
      </p:nvGrpSpPr>
      <p:grpSpPr>
        <a:xfrm>
          <a:off x="0" y="0"/>
          <a:ext cx="0" cy="0"/>
          <a:chOff x="0" y="0"/>
          <a:chExt cx="0" cy="0"/>
        </a:xfrm>
      </p:grpSpPr>
      <p:sp>
        <p:nvSpPr>
          <p:cNvPr id="59" name="Google Shape;59;p108"/>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108"/>
          <p:cNvSpPr/>
          <p:nvPr>
            <p:ph idx="2" type="clipArt"/>
          </p:nvPr>
        </p:nvSpPr>
        <p:spPr>
          <a:xfrm>
            <a:off x="304800" y="1371600"/>
            <a:ext cx="4152900" cy="5105400"/>
          </a:xfrm>
          <a:prstGeom prst="rect">
            <a:avLst/>
          </a:prstGeom>
          <a:noFill/>
          <a:ln>
            <a:noFill/>
          </a:ln>
        </p:spPr>
      </p:sp>
      <p:sp>
        <p:nvSpPr>
          <p:cNvPr id="61" name="Google Shape;61;p108"/>
          <p:cNvSpPr txBox="1"/>
          <p:nvPr>
            <p:ph idx="1" type="body"/>
          </p:nvPr>
        </p:nvSpPr>
        <p:spPr>
          <a:xfrm>
            <a:off x="46101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62" name="Google Shape;62;p108"/>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8"/>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65" name="Shape 65"/>
        <p:cNvGrpSpPr/>
        <p:nvPr/>
      </p:nvGrpSpPr>
      <p:grpSpPr>
        <a:xfrm>
          <a:off x="0" y="0"/>
          <a:ext cx="0" cy="0"/>
          <a:chOff x="0" y="0"/>
          <a:chExt cx="0" cy="0"/>
        </a:xfrm>
      </p:grpSpPr>
      <p:sp>
        <p:nvSpPr>
          <p:cNvPr id="66" name="Google Shape;66;p109"/>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09"/>
          <p:cNvSpPr txBox="1"/>
          <p:nvPr>
            <p:ph idx="1" type="body"/>
          </p:nvPr>
        </p:nvSpPr>
        <p:spPr>
          <a:xfrm>
            <a:off x="304800" y="13716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68" name="Google Shape;68;p109"/>
          <p:cNvSpPr txBox="1"/>
          <p:nvPr>
            <p:ph idx="2" type="body"/>
          </p:nvPr>
        </p:nvSpPr>
        <p:spPr>
          <a:xfrm>
            <a:off x="4610100" y="13716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69" name="Google Shape;69;p109"/>
          <p:cNvSpPr txBox="1"/>
          <p:nvPr>
            <p:ph idx="3" type="body"/>
          </p:nvPr>
        </p:nvSpPr>
        <p:spPr>
          <a:xfrm>
            <a:off x="304800" y="40005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70" name="Google Shape;70;p109"/>
          <p:cNvSpPr txBox="1"/>
          <p:nvPr>
            <p:ph idx="4" type="body"/>
          </p:nvPr>
        </p:nvSpPr>
        <p:spPr>
          <a:xfrm>
            <a:off x="4610100" y="40005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71" name="Google Shape;71;p109"/>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9"/>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8"/>
          <p:cNvSpPr txBox="1"/>
          <p:nvPr/>
        </p:nvSpPr>
        <p:spPr>
          <a:xfrm>
            <a:off x="304800" y="1219200"/>
            <a:ext cx="8410575" cy="46037"/>
          </a:xfrm>
          <a:prstGeom prst="rect">
            <a:avLst/>
          </a:prstGeom>
          <a:gradFill>
            <a:gsLst>
              <a:gs pos="0">
                <a:srgbClr val="00CE98">
                  <a:alpha val="49411"/>
                </a:srgbClr>
              </a:gs>
              <a:gs pos="100000">
                <a:srgbClr val="8FF9EF">
                  <a:alpha val="5137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
        <p:nvSpPr>
          <p:cNvPr id="11" name="Google Shape;11;p98"/>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9pPr>
          </a:lstStyle>
          <a:p/>
        </p:txBody>
      </p:sp>
      <p:sp>
        <p:nvSpPr>
          <p:cNvPr id="12" name="Google Shape;12;p9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lvl1pPr indent="-335280" lvl="0" marL="457200" marR="0" rtl="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rtl="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3" name="Google Shape;13;p98"/>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9pPr>
          </a:lstStyle>
          <a:p/>
        </p:txBody>
      </p:sp>
      <p:sp>
        <p:nvSpPr>
          <p:cNvPr id="14" name="Google Shape;14;p98"/>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9pPr>
          </a:lstStyle>
          <a:p/>
        </p:txBody>
      </p:sp>
      <p:sp>
        <p:nvSpPr>
          <p:cNvPr id="15" name="Google Shape;15;p9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grpSp>
        <p:nvGrpSpPr>
          <p:cNvPr id="116" name="Google Shape;116;p105"/>
          <p:cNvGrpSpPr/>
          <p:nvPr/>
        </p:nvGrpSpPr>
        <p:grpSpPr>
          <a:xfrm>
            <a:off x="0" y="2438400"/>
            <a:ext cx="9009062" cy="1052512"/>
            <a:chOff x="0" y="1536"/>
            <a:chExt cx="5675" cy="663"/>
          </a:xfrm>
        </p:grpSpPr>
        <p:grpSp>
          <p:nvGrpSpPr>
            <p:cNvPr id="117" name="Google Shape;117;p105"/>
            <p:cNvGrpSpPr/>
            <p:nvPr/>
          </p:nvGrpSpPr>
          <p:grpSpPr>
            <a:xfrm>
              <a:off x="183" y="1604"/>
              <a:ext cx="448" cy="299"/>
              <a:chOff x="720" y="336"/>
              <a:chExt cx="624" cy="432"/>
            </a:xfrm>
          </p:grpSpPr>
          <p:sp>
            <p:nvSpPr>
              <p:cNvPr id="118" name="Google Shape;118;p105"/>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
            <p:nvSpPr>
              <p:cNvPr id="119" name="Google Shape;119;p105"/>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grpSp>
        <p:grpSp>
          <p:nvGrpSpPr>
            <p:cNvPr id="120" name="Google Shape;120;p105"/>
            <p:cNvGrpSpPr/>
            <p:nvPr/>
          </p:nvGrpSpPr>
          <p:grpSpPr>
            <a:xfrm>
              <a:off x="261" y="1870"/>
              <a:ext cx="465" cy="299"/>
              <a:chOff x="912" y="2640"/>
              <a:chExt cx="672" cy="432"/>
            </a:xfrm>
          </p:grpSpPr>
          <p:sp>
            <p:nvSpPr>
              <p:cNvPr id="121" name="Google Shape;121;p105"/>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
            <p:nvSpPr>
              <p:cNvPr id="122" name="Google Shape;122;p105"/>
              <p:cNvSpPr txBox="1"/>
              <p:nvPr/>
            </p:nvSpPr>
            <p:spPr>
              <a:xfrm>
                <a:off x="1249" y="2640"/>
                <a:ext cx="335"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grpSp>
        <p:sp>
          <p:nvSpPr>
            <p:cNvPr id="123" name="Google Shape;123;p105"/>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
          <p:nvSpPr>
            <p:cNvPr id="124" name="Google Shape;124;p105"/>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
          <p:nvSpPr>
            <p:cNvPr id="125" name="Google Shape;125;p105"/>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grpSp>
      <p:sp>
        <p:nvSpPr>
          <p:cNvPr id="126" name="Google Shape;126;p10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9pPr>
          </a:lstStyle>
          <a:p/>
        </p:txBody>
      </p:sp>
      <p:sp>
        <p:nvSpPr>
          <p:cNvPr id="127" name="Google Shape;127;p10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lvl1pPr indent="-335280" lvl="0" marL="457200" marR="0" rtl="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rtl="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28" name="Google Shape;128;p10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9pPr>
          </a:lstStyle>
          <a:p/>
        </p:txBody>
      </p:sp>
      <p:sp>
        <p:nvSpPr>
          <p:cNvPr id="129" name="Google Shape;129;p10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9pPr>
          </a:lstStyle>
          <a:p/>
        </p:txBody>
      </p:sp>
      <p:sp>
        <p:nvSpPr>
          <p:cNvPr id="130" name="Google Shape;130;p10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lide18.xml" TargetMode="External"/><Relationship Id="rId4" Type="http://schemas.openxmlformats.org/officeDocument/2006/relationships/hyperlink" Target="http://slide18.xml"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02.jp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0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hyperlink" Target="http://slide18.x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lide18.x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vmlDrawing" Target="../drawings/vmlDrawing2.vml"/><Relationship Id="rId4" Type="http://schemas.openxmlformats.org/officeDocument/2006/relationships/oleObject" Target="../embeddings/Microsoft_Excel_Sheet2.xls"/><Relationship Id="rId5" Type="http://schemas.openxmlformats.org/officeDocument/2006/relationships/oleObject" Target="../embeddings/Microsoft_Excel_Sheet2.xls"/><Relationship Id="rId6" Type="http://schemas.openxmlformats.org/officeDocument/2006/relationships/image" Target="../media/image5.png"/></Relationships>
</file>

<file path=ppt/slides/_rels/slide15.xml.rels><?xml version="1.0" encoding="UTF-8" standalone="yes"?><Relationships xmlns="http://schemas.openxmlformats.org/package/2006/relationships"><Relationship Id="rId11" Type="http://schemas.openxmlformats.org/officeDocument/2006/relationships/oleObject" Target="../embeddings/Microsoft_Excel_Sheet4.xls"/><Relationship Id="rId10" Type="http://schemas.openxmlformats.org/officeDocument/2006/relationships/oleObject" Target="../embeddings/Microsoft_Excel_Sheet4.xls"/><Relationship Id="rId13"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vmlDrawing" Target="../drawings/vmlDrawing3.vml"/><Relationship Id="rId4" Type="http://schemas.openxmlformats.org/officeDocument/2006/relationships/oleObject" Target="../embeddings/Microsoft_Excel_Sheet3.xls"/><Relationship Id="rId9" Type="http://schemas.openxmlformats.org/officeDocument/2006/relationships/image" Target="../media/image8.png"/><Relationship Id="rId14" Type="http://schemas.openxmlformats.org/officeDocument/2006/relationships/image" Target="../media/image13.png"/><Relationship Id="rId5" Type="http://schemas.openxmlformats.org/officeDocument/2006/relationships/oleObject" Target="../embeddings/Microsoft_Excel_Sheet3.xls"/><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vmlDrawing" Target="../drawings/vmlDrawing1.vml"/><Relationship Id="rId4" Type="http://schemas.openxmlformats.org/officeDocument/2006/relationships/oleObject" Target="../embeddings/Microsoft_Excel_Sheet1.xls"/><Relationship Id="rId5" Type="http://schemas.openxmlformats.org/officeDocument/2006/relationships/oleObject" Target="../embeddings/Microsoft_Excel_Sheet1.xls"/><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0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lide18.x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5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6.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0.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0.jpg"/><Relationship Id="rId4" Type="http://schemas.openxmlformats.org/officeDocument/2006/relationships/image" Target="../media/image7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3.png"/><Relationship Id="rId4" Type="http://schemas.openxmlformats.org/officeDocument/2006/relationships/image" Target="../media/image7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8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7.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6.jpg"/><Relationship Id="rId4" Type="http://schemas.openxmlformats.org/officeDocument/2006/relationships/image" Target="../media/image7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lide18.xml" TargetMode="External"/><Relationship Id="rId4" Type="http://schemas.openxmlformats.org/officeDocument/2006/relationships/hyperlink" Target="http://slide18.x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0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9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8.jpg"/><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6.png"/><Relationship Id="rId4" Type="http://schemas.openxmlformats.org/officeDocument/2006/relationships/image" Target="../media/image92.jpg"/><Relationship Id="rId5" Type="http://schemas.openxmlformats.org/officeDocument/2006/relationships/image" Target="../media/image97.png"/><Relationship Id="rId6" Type="http://schemas.openxmlformats.org/officeDocument/2006/relationships/image" Target="../media/image9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00.jpg"/><Relationship Id="rId4" Type="http://schemas.openxmlformats.org/officeDocument/2006/relationships/image" Target="../media/image87.png"/><Relationship Id="rId5" Type="http://schemas.openxmlformats.org/officeDocument/2006/relationships/image" Target="../media/image99.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93.jpg"/><Relationship Id="rId4"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43" name="Google Shape;143;p1"/>
          <p:cNvSpPr txBox="1"/>
          <p:nvPr>
            <p:ph type="title"/>
          </p:nvPr>
        </p:nvSpPr>
        <p:spPr>
          <a:xfrm>
            <a:off x="152400" y="228600"/>
            <a:ext cx="8783637" cy="762000"/>
          </a:xfrm>
          <a:prstGeom prst="rect">
            <a:avLst/>
          </a:prstGeom>
          <a:noFill/>
          <a:ln>
            <a:noFill/>
          </a:ln>
        </p:spPr>
        <p:txBody>
          <a:bodyPr anchorCtr="0" anchor="b" bIns="46025" lIns="92075" spcFirstLastPara="1" rIns="92075" wrap="square" tIns="46025">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Supervised vs. Unsupervised Learning</a:t>
            </a:r>
            <a:endParaRPr/>
          </a:p>
        </p:txBody>
      </p:sp>
      <p:sp>
        <p:nvSpPr>
          <p:cNvPr id="144" name="Google Shape;144;p1"/>
          <p:cNvSpPr txBox="1"/>
          <p:nvPr>
            <p:ph idx="1" type="body"/>
          </p:nvPr>
        </p:nvSpPr>
        <p:spPr>
          <a:xfrm>
            <a:off x="609600" y="1600200"/>
            <a:ext cx="8153400" cy="4876800"/>
          </a:xfrm>
          <a:prstGeom prst="rect">
            <a:avLst/>
          </a:prstGeom>
          <a:noFill/>
          <a:ln>
            <a:noFill/>
          </a:ln>
        </p:spPr>
        <p:txBody>
          <a:bodyPr anchorCtr="0" anchor="t" bIns="46025" lIns="92075" spcFirstLastPara="1" rIns="92075" wrap="square" tIns="46025">
            <a:noAutofit/>
          </a:bodyPr>
          <a:lstStyle/>
          <a:p>
            <a:pPr indent="-342900" lvl="0" marL="342900" rtl="0" algn="l">
              <a:lnSpc>
                <a:spcPct val="120000"/>
              </a:lnSpc>
              <a:spcBef>
                <a:spcPts val="0"/>
              </a:spcBef>
              <a:spcAft>
                <a:spcPts val="0"/>
              </a:spcAft>
              <a:buClr>
                <a:schemeClr val="folHlink"/>
              </a:buClr>
              <a:buSzPts val="1440"/>
              <a:buFont typeface="Noto Sans Symbols"/>
              <a:buChar char="■"/>
            </a:pPr>
            <a:r>
              <a:rPr b="0" i="0" lang="en-US" sz="2400" u="none">
                <a:solidFill>
                  <a:srgbClr val="F83F24"/>
                </a:solidFill>
                <a:latin typeface="Tahoma"/>
                <a:ea typeface="Tahoma"/>
                <a:cs typeface="Tahoma"/>
                <a:sym typeface="Tahoma"/>
              </a:rPr>
              <a:t>Supervised learning (classification)</a:t>
            </a:r>
            <a:endParaRPr b="0" i="0" sz="2400" u="none">
              <a:solidFill>
                <a:schemeClr val="dk1"/>
              </a:solidFill>
              <a:latin typeface="Tahoma"/>
              <a:ea typeface="Tahoma"/>
              <a:cs typeface="Tahoma"/>
              <a:sym typeface="Tahoma"/>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Supervision: The training data (observations, measurements, etc.) are accompanied by labels indicating the class of the observations</a:t>
            </a:r>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New data is classified based on the training set</a:t>
            </a:r>
            <a:endParaRPr/>
          </a:p>
          <a:p>
            <a:pPr indent="-342900" lvl="0" marL="342900" rtl="0" algn="l">
              <a:lnSpc>
                <a:spcPct val="120000"/>
              </a:lnSpc>
              <a:spcBef>
                <a:spcPts val="480"/>
              </a:spcBef>
              <a:spcAft>
                <a:spcPts val="0"/>
              </a:spcAft>
              <a:buClr>
                <a:schemeClr val="folHlink"/>
              </a:buClr>
              <a:buSzPts val="1440"/>
              <a:buFont typeface="Noto Sans Symbols"/>
              <a:buChar char="■"/>
            </a:pPr>
            <a:r>
              <a:rPr b="0" i="0" lang="en-US" sz="2400" u="none">
                <a:solidFill>
                  <a:srgbClr val="F83F24"/>
                </a:solidFill>
                <a:latin typeface="Tahoma"/>
                <a:ea typeface="Tahoma"/>
                <a:cs typeface="Tahoma"/>
                <a:sym typeface="Tahoma"/>
              </a:rPr>
              <a:t>Unsupervised learning</a:t>
            </a:r>
            <a:r>
              <a:rPr b="0" i="0" lang="en-US" sz="2400" u="none">
                <a:solidFill>
                  <a:schemeClr val="dk1"/>
                </a:solidFill>
                <a:latin typeface="Tahoma"/>
                <a:ea typeface="Tahoma"/>
                <a:cs typeface="Tahoma"/>
                <a:sym typeface="Tahoma"/>
              </a:rPr>
              <a:t> </a:t>
            </a:r>
            <a:r>
              <a:rPr b="0" i="0" lang="en-US" sz="2400" u="none">
                <a:solidFill>
                  <a:srgbClr val="FF3300"/>
                </a:solidFill>
                <a:latin typeface="Tahoma"/>
                <a:ea typeface="Tahoma"/>
                <a:cs typeface="Tahoma"/>
                <a:sym typeface="Tahoma"/>
              </a:rPr>
              <a:t>(clustering)</a:t>
            </a:r>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The class labels of training data is unknown</a:t>
            </a:r>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Given a set of measurements, observations, etc. with the aim of establishing the existence of classes or clusters in the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0"/>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splitting criterion tells us which attribute to test at node </a:t>
            </a:r>
            <a:r>
              <a:rPr b="1" i="1" lang="en-US" sz="2800" u="none" cap="none" strike="noStrike">
                <a:solidFill>
                  <a:srgbClr val="000000"/>
                </a:solidFill>
                <a:latin typeface="Times New Roman"/>
                <a:ea typeface="Times New Roman"/>
                <a:cs typeface="Times New Roman"/>
                <a:sym typeface="Times New Roman"/>
              </a:rPr>
              <a:t>N </a:t>
            </a:r>
            <a:r>
              <a:rPr b="1" i="0" lang="en-US" sz="2800" u="none" cap="none" strike="noStrike">
                <a:solidFill>
                  <a:srgbClr val="000000"/>
                </a:solidFill>
                <a:latin typeface="Times New Roman"/>
                <a:ea typeface="Times New Roman"/>
                <a:cs typeface="Times New Roman"/>
                <a:sym typeface="Times New Roman"/>
              </a:rPr>
              <a:t>by determining the “best” way to separate or partition the tuples in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into individual classes (</a:t>
            </a:r>
            <a:r>
              <a:rPr b="1" i="0" lang="en-US" sz="2800" u="sng" cap="none" strike="noStrike">
                <a:solidFill>
                  <a:srgbClr val="000000"/>
                </a:solidFill>
                <a:latin typeface="Tahoma"/>
                <a:ea typeface="Tahoma"/>
                <a:cs typeface="Tahoma"/>
                <a:sym typeface="Tahoma"/>
                <a:hlinkClick r:id="rId3">
                  <a:extLst>
                    <a:ext uri="{A12FA001-AC4F-418D-AE19-62706E023703}">
                      <ahyp:hlinkClr val="tx"/>
                    </a:ext>
                  </a:extLst>
                </a:hlinkClick>
              </a:rPr>
              <a:t>step 6</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splitting criterion is determined so that, ideally, the resulting partitions at each branch are as </a:t>
            </a:r>
            <a:r>
              <a:rPr b="1" i="0" lang="en-US" sz="2800" u="sng" cap="none" strike="noStrike">
                <a:solidFill>
                  <a:srgbClr val="000000"/>
                </a:solidFill>
                <a:latin typeface="Times New Roman"/>
                <a:ea typeface="Times New Roman"/>
                <a:cs typeface="Times New Roman"/>
                <a:sym typeface="Times New Roman"/>
              </a:rPr>
              <a:t>“pure” </a:t>
            </a:r>
            <a:r>
              <a:rPr b="1" i="0" lang="en-US" sz="2800" u="none" cap="none" strike="noStrike">
                <a:solidFill>
                  <a:srgbClr val="000000"/>
                </a:solidFill>
                <a:latin typeface="Times New Roman"/>
                <a:ea typeface="Times New Roman"/>
                <a:cs typeface="Times New Roman"/>
                <a:sym typeface="Times New Roman"/>
              </a:rPr>
              <a:t>as possible.</a:t>
            </a:r>
            <a:endParaRPr/>
          </a:p>
          <a:p>
            <a:pPr indent="-34290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folHlink"/>
              </a:buClr>
              <a:buSzPts val="1680"/>
              <a:buFont typeface="Noto Sans Symbols"/>
              <a:buNone/>
            </a:pPr>
            <a:r>
              <a:rPr b="1" i="0" lang="en-US" sz="2800" u="none" cap="none" strike="noStrike">
                <a:solidFill>
                  <a:srgbClr val="000000"/>
                </a:solidFill>
                <a:latin typeface="Times New Roman"/>
                <a:ea typeface="Times New Roman"/>
                <a:cs typeface="Times New Roman"/>
                <a:sym typeface="Times New Roman"/>
              </a:rPr>
              <a:t>all of the tuples in it belong to the same class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node </a:t>
            </a:r>
            <a:r>
              <a:rPr b="1" i="1" lang="en-US" sz="2800" u="none" cap="none" strike="noStrike">
                <a:solidFill>
                  <a:srgbClr val="000000"/>
                </a:solidFill>
                <a:latin typeface="Times New Roman"/>
                <a:ea typeface="Times New Roman"/>
                <a:cs typeface="Times New Roman"/>
                <a:sym typeface="Times New Roman"/>
              </a:rPr>
              <a:t>N </a:t>
            </a:r>
            <a:r>
              <a:rPr b="1" i="0" lang="en-US" sz="2800" u="none" cap="none" strike="noStrike">
                <a:solidFill>
                  <a:srgbClr val="000000"/>
                </a:solidFill>
                <a:latin typeface="Times New Roman"/>
                <a:ea typeface="Times New Roman"/>
                <a:cs typeface="Times New Roman"/>
                <a:sym typeface="Times New Roman"/>
              </a:rPr>
              <a:t>is labeled with the splitting criterion, which serves as a test at the node (</a:t>
            </a:r>
            <a:r>
              <a:rPr b="1" i="0" lang="en-US" sz="2800" u="sng" cap="none" strike="noStrike">
                <a:solidFill>
                  <a:srgbClr val="000000"/>
                </a:solidFill>
                <a:latin typeface="Tahoma"/>
                <a:ea typeface="Tahoma"/>
                <a:cs typeface="Tahoma"/>
                <a:sym typeface="Tahoma"/>
                <a:hlinkClick r:id="rId4">
                  <a:extLst>
                    <a:ext uri="{A12FA001-AC4F-418D-AE19-62706E023703}">
                      <ahyp:hlinkClr val="tx"/>
                    </a:ext>
                  </a:extLst>
                </a:hlinkClick>
              </a:rPr>
              <a:t>step 7</a:t>
            </a:r>
            <a:r>
              <a:rPr b="1" i="0" lang="en-US" sz="2800" u="none" cap="none" strike="noStrike">
                <a:solidFill>
                  <a:srgbClr val="000000"/>
                </a:solidFill>
                <a:latin typeface="Times New Roman"/>
                <a:ea typeface="Times New Roman"/>
                <a:cs typeface="Times New Roman"/>
                <a:sym typeface="Times New Roman"/>
              </a:rPr>
              <a:t>).</a:t>
            </a:r>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a:solidFill>
                <a:srgbClr val="000000"/>
              </a:solidFill>
              <a:latin typeface="Times New Roman"/>
              <a:ea typeface="Times New Roman"/>
              <a:cs typeface="Times New Roman"/>
              <a:sym typeface="Times New Roman"/>
            </a:endParaRPr>
          </a:p>
        </p:txBody>
      </p:sp>
      <p:sp>
        <p:nvSpPr>
          <p:cNvPr id="226" name="Google Shape;226;p1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cxnSp>
        <p:nvCxnSpPr>
          <p:cNvPr id="227" name="Google Shape;227;p10"/>
          <p:cNvCxnSpPr/>
          <p:nvPr/>
        </p:nvCxnSpPr>
        <p:spPr>
          <a:xfrm>
            <a:off x="1447800" y="4495800"/>
            <a:ext cx="0" cy="685800"/>
          </a:xfrm>
          <a:prstGeom prst="straightConnector1">
            <a:avLst/>
          </a:prstGeom>
          <a:noFill/>
          <a:ln cap="flat" cmpd="sng" w="57150">
            <a:solidFill>
              <a:schemeClr val="dk1"/>
            </a:solidFill>
            <a:prstDash val="solid"/>
            <a:miter lim="800000"/>
            <a:headEnd len="sm" w="sm" type="none"/>
            <a:tailEnd len="med" w="med" type="triangl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grpSp>
        <p:nvGrpSpPr>
          <p:cNvPr id="852" name="Google Shape;852;p96"/>
          <p:cNvGrpSpPr/>
          <p:nvPr/>
        </p:nvGrpSpPr>
        <p:grpSpPr>
          <a:xfrm>
            <a:off x="106199" y="233264"/>
            <a:ext cx="8173422" cy="6397301"/>
            <a:chOff x="2908730" y="587359"/>
            <a:chExt cx="8130331" cy="5589603"/>
          </a:xfrm>
        </p:grpSpPr>
        <p:pic>
          <p:nvPicPr>
            <p:cNvPr id="853" name="Google Shape;853;p96"/>
            <p:cNvPicPr preferRelativeResize="0"/>
            <p:nvPr/>
          </p:nvPicPr>
          <p:blipFill rotWithShape="1">
            <a:blip r:embed="rId3">
              <a:alphaModFix/>
            </a:blip>
            <a:srcRect b="0" l="0" r="0" t="0"/>
            <a:stretch/>
          </p:blipFill>
          <p:spPr>
            <a:xfrm>
              <a:off x="2908730" y="674781"/>
              <a:ext cx="8130331" cy="5502181"/>
            </a:xfrm>
            <a:prstGeom prst="rect">
              <a:avLst/>
            </a:prstGeom>
            <a:noFill/>
            <a:ln>
              <a:noFill/>
            </a:ln>
          </p:spPr>
        </p:pic>
        <p:pic>
          <p:nvPicPr>
            <p:cNvPr id="854" name="Google Shape;854;p96"/>
            <p:cNvPicPr preferRelativeResize="0"/>
            <p:nvPr/>
          </p:nvPicPr>
          <p:blipFill rotWithShape="1">
            <a:blip r:embed="rId4">
              <a:alphaModFix/>
            </a:blip>
            <a:srcRect b="0" l="0" r="0" t="0"/>
            <a:stretch/>
          </p:blipFill>
          <p:spPr>
            <a:xfrm>
              <a:off x="10315125" y="587359"/>
              <a:ext cx="723936" cy="1238265"/>
            </a:xfrm>
            <a:prstGeom prst="rect">
              <a:avLst/>
            </a:prstGeom>
            <a:noFill/>
            <a:ln>
              <a:noFill/>
            </a:ln>
          </p:spPr>
        </p:pic>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97"/>
          <p:cNvPicPr preferRelativeResize="0"/>
          <p:nvPr/>
        </p:nvPicPr>
        <p:blipFill rotWithShape="1">
          <a:blip r:embed="rId3">
            <a:alphaModFix/>
          </a:blip>
          <a:srcRect b="0" l="0" r="0" t="0"/>
          <a:stretch/>
        </p:blipFill>
        <p:spPr>
          <a:xfrm>
            <a:off x="200925" y="165475"/>
            <a:ext cx="8728348" cy="66925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shareengineer: CLASSIFICATION BY DECISION TREE INDUCTION:" id="232" name="Google Shape;232;p11"/>
          <p:cNvPicPr preferRelativeResize="0"/>
          <p:nvPr/>
        </p:nvPicPr>
        <p:blipFill rotWithShape="1">
          <a:blip r:embed="rId3">
            <a:alphaModFix/>
          </a:blip>
          <a:srcRect b="0" l="0" r="0" t="0"/>
          <a:stretch/>
        </p:blipFill>
        <p:spPr>
          <a:xfrm>
            <a:off x="914400" y="2383600"/>
            <a:ext cx="7924801" cy="4474400"/>
          </a:xfrm>
          <a:prstGeom prst="rect">
            <a:avLst/>
          </a:prstGeom>
          <a:noFill/>
          <a:ln>
            <a:noFill/>
          </a:ln>
        </p:spPr>
      </p:pic>
      <p:sp>
        <p:nvSpPr>
          <p:cNvPr id="233" name="Google Shape;233;p11"/>
          <p:cNvSpPr txBox="1"/>
          <p:nvPr/>
        </p:nvSpPr>
        <p:spPr>
          <a:xfrm>
            <a:off x="762000" y="1371600"/>
            <a:ext cx="7924800" cy="12001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2"/>
              </a:buClr>
              <a:buSzPts val="3600"/>
              <a:buFont typeface="Noto Sans Symbols"/>
              <a:buChar char="▪"/>
            </a:pPr>
            <a:r>
              <a:rPr b="1" i="0" lang="en-US" sz="1800" u="none" cap="none" strike="noStrike">
                <a:solidFill>
                  <a:srgbClr val="000000"/>
                </a:solidFill>
                <a:latin typeface="Times New Roman"/>
                <a:ea typeface="Times New Roman"/>
                <a:cs typeface="Times New Roman"/>
                <a:sym typeface="Times New Roman"/>
              </a:rPr>
              <a:t>A branch is grown from node </a:t>
            </a:r>
            <a:r>
              <a:rPr b="1" i="1" lang="en-US" sz="1800" u="none" cap="none" strike="noStrike">
                <a:solidFill>
                  <a:srgbClr val="000000"/>
                </a:solidFill>
                <a:latin typeface="Times New Roman"/>
                <a:ea typeface="Times New Roman"/>
                <a:cs typeface="Times New Roman"/>
                <a:sym typeface="Times New Roman"/>
              </a:rPr>
              <a:t>N </a:t>
            </a:r>
            <a:r>
              <a:rPr b="1" i="0" lang="en-US" sz="1800" u="none" cap="none" strike="noStrike">
                <a:solidFill>
                  <a:srgbClr val="000000"/>
                </a:solidFill>
                <a:latin typeface="Times New Roman"/>
                <a:ea typeface="Times New Roman"/>
                <a:cs typeface="Times New Roman"/>
                <a:sym typeface="Times New Roman"/>
              </a:rPr>
              <a:t>for each of the outcomes of the splitting criterion. The tuples in </a:t>
            </a:r>
            <a:r>
              <a:rPr b="1" i="1" lang="en-US" sz="1800" u="none" cap="none" strike="noStrike">
                <a:solidFill>
                  <a:srgbClr val="000000"/>
                </a:solidFill>
                <a:latin typeface="Times New Roman"/>
                <a:ea typeface="Times New Roman"/>
                <a:cs typeface="Times New Roman"/>
                <a:sym typeface="Times New Roman"/>
              </a:rPr>
              <a:t>D </a:t>
            </a:r>
            <a:r>
              <a:rPr b="1" i="0" lang="en-US" sz="1800" u="none" cap="none" strike="noStrike">
                <a:solidFill>
                  <a:srgbClr val="000000"/>
                </a:solidFill>
                <a:latin typeface="Times New Roman"/>
                <a:ea typeface="Times New Roman"/>
                <a:cs typeface="Times New Roman"/>
                <a:sym typeface="Times New Roman"/>
              </a:rPr>
              <a:t>are partitioned accordingly (</a:t>
            </a:r>
            <a:r>
              <a:rPr b="1" i="0" lang="en-US" sz="1800" u="sng" cap="none" strike="noStrike">
                <a:solidFill>
                  <a:srgbClr val="000000"/>
                </a:solidFill>
                <a:latin typeface="Tahoma"/>
                <a:ea typeface="Tahoma"/>
                <a:cs typeface="Tahoma"/>
                <a:sym typeface="Tahoma"/>
                <a:hlinkClick r:id="rId4">
                  <a:extLst>
                    <a:ext uri="{A12FA001-AC4F-418D-AE19-62706E023703}">
                      <ahyp:hlinkClr val="tx"/>
                    </a:ext>
                  </a:extLst>
                </a:hlinkClick>
              </a:rPr>
              <a:t>steps 10 to 11</a:t>
            </a:r>
            <a:r>
              <a:rPr b="1" i="0" lang="en-US" sz="18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Tahoma"/>
              <a:buNone/>
            </a:pPr>
            <a:r>
              <a:t/>
            </a:r>
            <a:endParaRPr b="1"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There are three possible scenarios,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a:solidFill>
                  <a:srgbClr val="000000"/>
                </a:solidFill>
                <a:latin typeface="Times New Roman"/>
                <a:ea typeface="Times New Roman"/>
                <a:cs typeface="Times New Roman"/>
                <a:sym typeface="Times New Roman"/>
              </a:rPr>
              <a:t>Because all of the tuples in a given partition have the same value for </a:t>
            </a:r>
            <a:r>
              <a:rPr b="1" i="1" lang="en-US" sz="2800" u="none">
                <a:solidFill>
                  <a:srgbClr val="000000"/>
                </a:solidFill>
                <a:latin typeface="Times New Roman"/>
                <a:ea typeface="Times New Roman"/>
                <a:cs typeface="Times New Roman"/>
                <a:sym typeface="Times New Roman"/>
              </a:rPr>
              <a:t>A</a:t>
            </a:r>
            <a:r>
              <a:rPr b="1" i="0" lang="en-US" sz="2800" u="none">
                <a:solidFill>
                  <a:srgbClr val="000000"/>
                </a:solidFill>
                <a:latin typeface="Times New Roman"/>
                <a:ea typeface="Times New Roman"/>
                <a:cs typeface="Times New Roman"/>
                <a:sym typeface="Times New Roman"/>
              </a:rPr>
              <a:t>, then </a:t>
            </a:r>
            <a:r>
              <a:rPr b="1" i="1" lang="en-US" sz="2800" u="none">
                <a:solidFill>
                  <a:srgbClr val="000000"/>
                </a:solidFill>
                <a:latin typeface="Times New Roman"/>
                <a:ea typeface="Times New Roman"/>
                <a:cs typeface="Times New Roman"/>
                <a:sym typeface="Times New Roman"/>
              </a:rPr>
              <a:t>A </a:t>
            </a:r>
            <a:r>
              <a:rPr b="1" i="0" lang="en-US" sz="2800" u="none">
                <a:solidFill>
                  <a:srgbClr val="000000"/>
                </a:solidFill>
                <a:latin typeface="Times New Roman"/>
                <a:ea typeface="Times New Roman"/>
                <a:cs typeface="Times New Roman"/>
                <a:sym typeface="Times New Roman"/>
              </a:rPr>
              <a:t>need not be considered in any future partitioning of the tuples. Therefore, it is removed from </a:t>
            </a:r>
            <a:r>
              <a:rPr b="1" i="1" lang="en-US" sz="2800" u="none">
                <a:solidFill>
                  <a:srgbClr val="000000"/>
                </a:solidFill>
                <a:latin typeface="Times New Roman"/>
                <a:ea typeface="Times New Roman"/>
                <a:cs typeface="Times New Roman"/>
                <a:sym typeface="Times New Roman"/>
              </a:rPr>
              <a:t>attribute list </a:t>
            </a:r>
            <a:r>
              <a:rPr b="1" i="0" lang="en-US" sz="2800" u="none">
                <a:solidFill>
                  <a:srgbClr val="000000"/>
                </a:solidFill>
                <a:latin typeface="Times New Roman"/>
                <a:ea typeface="Times New Roman"/>
                <a:cs typeface="Times New Roman"/>
                <a:sym typeface="Times New Roman"/>
              </a:rPr>
              <a:t>(</a:t>
            </a:r>
            <a:r>
              <a:rPr b="1" i="0" lang="en-US" sz="2800" u="sng">
                <a:solidFill>
                  <a:srgbClr val="000000"/>
                </a:solidFill>
                <a:latin typeface="Tahoma"/>
                <a:ea typeface="Tahoma"/>
                <a:cs typeface="Tahoma"/>
                <a:sym typeface="Tahoma"/>
                <a:hlinkClick r:id="rId3">
                  <a:extLst>
                    <a:ext uri="{A12FA001-AC4F-418D-AE19-62706E023703}">
                      <ahyp:hlinkClr val="tx"/>
                    </a:ext>
                  </a:extLst>
                </a:hlinkClick>
              </a:rPr>
              <a:t>steps 8 to 9</a:t>
            </a:r>
            <a:r>
              <a:rPr b="1" i="0" lang="en-US" sz="2800" u="non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a:solidFill>
                  <a:srgbClr val="000000"/>
                </a:solidFill>
                <a:latin typeface="Times New Roman"/>
                <a:ea typeface="Times New Roman"/>
                <a:cs typeface="Times New Roman"/>
                <a:sym typeface="Times New Roman"/>
              </a:rPr>
              <a:t>The algorithm uses the same process recursively to form a decision tree for the tuples at each resulting partition, </a:t>
            </a:r>
            <a:r>
              <a:rPr b="1" i="1" lang="en-US" sz="2800" u="none">
                <a:solidFill>
                  <a:srgbClr val="000000"/>
                </a:solidFill>
                <a:latin typeface="Times New Roman"/>
                <a:ea typeface="Times New Roman"/>
                <a:cs typeface="Times New Roman"/>
                <a:sym typeface="Times New Roman"/>
              </a:rPr>
              <a:t>Dj ,</a:t>
            </a:r>
            <a:r>
              <a:rPr b="1" i="0" lang="en-US" sz="2800" u="none">
                <a:solidFill>
                  <a:srgbClr val="000000"/>
                </a:solidFill>
                <a:latin typeface="Times New Roman"/>
                <a:ea typeface="Times New Roman"/>
                <a:cs typeface="Times New Roman"/>
                <a:sym typeface="Times New Roman"/>
              </a:rPr>
              <a:t> of D (step 14)</a:t>
            </a:r>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a:solidFill>
                <a:srgbClr val="000000"/>
              </a:solidFill>
              <a:latin typeface="Times New Roman"/>
              <a:ea typeface="Times New Roman"/>
              <a:cs typeface="Times New Roman"/>
              <a:sym typeface="Times New Roman"/>
            </a:endParaRPr>
          </a:p>
        </p:txBody>
      </p:sp>
      <p:sp>
        <p:nvSpPr>
          <p:cNvPr id="239" name="Google Shape;239;p1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40" name="Google Shape;240;p12"/>
          <p:cNvSpPr txBox="1"/>
          <p:nvPr/>
        </p:nvSpPr>
        <p:spPr>
          <a:xfrm>
            <a:off x="0" y="0"/>
            <a:ext cx="9144000" cy="0"/>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Times New Roman"/>
              <a:buNone/>
            </a:pPr>
            <a:r>
              <a:rPr b="1" i="0" lang="en-US" sz="1200" u="none" cap="none" strike="noStrike">
                <a:solidFill>
                  <a:srgbClr val="000000"/>
                </a:solidFill>
                <a:latin typeface="Times New Roman"/>
                <a:ea typeface="Times New Roman"/>
                <a:cs typeface="Times New Roman"/>
                <a:sym typeface="Times New Roman"/>
              </a:rPr>
              <a:t>at each resulting partition,</a:t>
            </a:r>
            <a:r>
              <a:rPr b="1" i="0" lang="en-US" sz="1200" u="none" cap="none" strike="noStrike">
                <a:solidFill>
                  <a:srgbClr val="000000"/>
                </a:solidFill>
                <a:latin typeface="Tahoma"/>
                <a:ea typeface="Tahoma"/>
                <a:cs typeface="Tahoma"/>
                <a:sym typeface="Tahoma"/>
              </a:rPr>
              <a:t> </a:t>
            </a:r>
            <a:r>
              <a:rPr b="1" i="1" lang="en-US" sz="1200" u="none" cap="none" strike="noStrike">
                <a:solidFill>
                  <a:srgbClr val="000000"/>
                </a:solidFill>
                <a:latin typeface="Times New Roman"/>
                <a:ea typeface="Times New Roman"/>
                <a:cs typeface="Times New Roman"/>
                <a:sym typeface="Times New Roman"/>
              </a:rPr>
              <a:t>Dj</a:t>
            </a:r>
            <a:r>
              <a:rPr b="1" i="0" lang="en-US" sz="1200" u="none" cap="none" strike="noStrike">
                <a:solidFill>
                  <a:srgbClr val="000000"/>
                </a:solidFill>
                <a:latin typeface="Times New Roman"/>
                <a:ea typeface="Times New Roman"/>
                <a:cs typeface="Times New Roman"/>
                <a:sym typeface="Times New Roman"/>
              </a:rPr>
              <a:t>, of</a:t>
            </a:r>
            <a:r>
              <a:rPr b="1" i="0" lang="en-US" sz="1200" u="none" cap="none" strike="noStrike">
                <a:solidFill>
                  <a:srgbClr val="000000"/>
                </a:solidFill>
                <a:latin typeface="Tahoma"/>
                <a:ea typeface="Tahoma"/>
                <a:cs typeface="Tahoma"/>
                <a:sym typeface="Tahoma"/>
              </a:rPr>
              <a:t> </a:t>
            </a:r>
            <a:r>
              <a:rPr b="1" i="1" lang="en-US" sz="1200" u="none" cap="none" strike="noStrike">
                <a:solidFill>
                  <a:srgbClr val="000000"/>
                </a:solidFill>
                <a:latin typeface="Times New Roman"/>
                <a:ea typeface="Times New Roman"/>
                <a:cs typeface="Times New Roman"/>
                <a:sym typeface="Times New Roman"/>
              </a:rPr>
              <a:t>D</a:t>
            </a:r>
            <a:r>
              <a:rPr b="1" i="1" lang="en-US" sz="1200" u="none" cap="none" strike="noStrike">
                <a:solidFill>
                  <a:srgbClr val="000000"/>
                </a:solidFill>
                <a:latin typeface="Tahoma"/>
                <a:ea typeface="Tahoma"/>
                <a:cs typeface="Tahoma"/>
                <a:sym typeface="Tahoma"/>
              </a:rPr>
              <a:t> </a:t>
            </a:r>
            <a:r>
              <a:rPr b="1" i="0" lang="en-US" sz="1200" u="none" cap="none" strike="noStrike">
                <a:solidFill>
                  <a:srgbClr val="000000"/>
                </a:solidFill>
                <a:latin typeface="Times New Roman"/>
                <a:ea typeface="Times New Roman"/>
                <a:cs typeface="Times New Roman"/>
                <a:sym typeface="Times New Roman"/>
              </a:rPr>
              <a:t>(step 14).</a:t>
            </a:r>
            <a:endParaRPr b="0" i="0" sz="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800"/>
              <a:buFont typeface="Tahoma"/>
              <a:buNone/>
            </a:pPr>
            <a:br>
              <a:rPr b="0" i="0" lang="en-US" sz="1800" u="none" cap="none" strike="noStrike">
                <a:solidFill>
                  <a:schemeClr val="dk1"/>
                </a:solidFill>
                <a:latin typeface="Tahoma"/>
                <a:ea typeface="Tahoma"/>
                <a:cs typeface="Tahoma"/>
                <a:sym typeface="Tahoma"/>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47" name="Google Shape;247;p13"/>
          <p:cNvSpPr txBox="1"/>
          <p:nvPr/>
        </p:nvSpPr>
        <p:spPr>
          <a:xfrm>
            <a:off x="381000" y="152400"/>
            <a:ext cx="8229600" cy="10668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1" i="0" lang="en-US" sz="3200" u="none" cap="none" strike="noStrike">
                <a:solidFill>
                  <a:schemeClr val="dk2"/>
                </a:solidFill>
                <a:latin typeface="Tahoma"/>
                <a:ea typeface="Tahoma"/>
                <a:cs typeface="Tahoma"/>
                <a:sym typeface="Tahoma"/>
              </a:rPr>
              <a:t>Attribute Selection Measure: Information Gain (ID3/C4.5)</a:t>
            </a:r>
            <a:endParaRPr b="0" i="0" sz="1400" u="none" cap="none" strike="noStrike">
              <a:solidFill>
                <a:srgbClr val="000000"/>
              </a:solidFill>
              <a:latin typeface="Arial"/>
              <a:ea typeface="Arial"/>
              <a:cs typeface="Arial"/>
              <a:sym typeface="Arial"/>
            </a:endParaRPr>
          </a:p>
        </p:txBody>
      </p:sp>
      <p:sp>
        <p:nvSpPr>
          <p:cNvPr id="248" name="Google Shape;248;p13"/>
          <p:cNvSpPr txBox="1"/>
          <p:nvPr/>
        </p:nvSpPr>
        <p:spPr>
          <a:xfrm>
            <a:off x="304800" y="1524000"/>
            <a:ext cx="84582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Select the attribute with the highest information gain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Let </a:t>
            </a:r>
            <a:r>
              <a:rPr b="0" i="1" lang="en-US" sz="2400" u="none" cap="none" strike="noStrike">
                <a:solidFill>
                  <a:schemeClr val="dk1"/>
                </a:solidFill>
                <a:latin typeface="Tahoma"/>
                <a:ea typeface="Tahoma"/>
                <a:cs typeface="Tahoma"/>
                <a:sym typeface="Tahoma"/>
              </a:rPr>
              <a:t>p</a:t>
            </a:r>
            <a:r>
              <a:rPr b="0" baseline="-25000" i="1" lang="en-US" sz="2400" u="none" cap="none" strike="noStrike">
                <a:solidFill>
                  <a:schemeClr val="dk1"/>
                </a:solidFill>
                <a:latin typeface="Tahoma"/>
                <a:ea typeface="Tahoma"/>
                <a:cs typeface="Tahoma"/>
                <a:sym typeface="Tahoma"/>
              </a:rPr>
              <a:t>i</a:t>
            </a:r>
            <a:r>
              <a:rPr b="0" i="0" lang="en-US" sz="2400" u="none" cap="none" strike="noStrike">
                <a:solidFill>
                  <a:schemeClr val="dk1"/>
                </a:solidFill>
                <a:latin typeface="Tahoma"/>
                <a:ea typeface="Tahoma"/>
                <a:cs typeface="Tahoma"/>
                <a:sym typeface="Tahoma"/>
              </a:rPr>
              <a:t> be the probability that an arbitrary tuple in D belongs to class C</a:t>
            </a:r>
            <a:r>
              <a:rPr b="0" baseline="-25000" i="0" lang="en-US" sz="2400" u="none" cap="none" strike="noStrike">
                <a:solidFill>
                  <a:schemeClr val="dk1"/>
                </a:solidFill>
                <a:latin typeface="Tahoma"/>
                <a:ea typeface="Tahoma"/>
                <a:cs typeface="Tahoma"/>
                <a:sym typeface="Tahoma"/>
              </a:rPr>
              <a:t>i</a:t>
            </a:r>
            <a:r>
              <a:rPr b="0" i="0" lang="en-US" sz="2400" u="none" cap="none" strike="noStrike">
                <a:solidFill>
                  <a:schemeClr val="dk1"/>
                </a:solidFill>
                <a:latin typeface="Tahoma"/>
                <a:ea typeface="Tahoma"/>
                <a:cs typeface="Tahoma"/>
                <a:sym typeface="Tahoma"/>
              </a:rPr>
              <a:t>, estimated by |C</a:t>
            </a:r>
            <a:r>
              <a:rPr b="0" baseline="-25000" i="1" lang="en-US" sz="2400" u="none" cap="none" strike="noStrike">
                <a:solidFill>
                  <a:schemeClr val="dk1"/>
                </a:solidFill>
                <a:latin typeface="Tahoma"/>
                <a:ea typeface="Tahoma"/>
                <a:cs typeface="Tahoma"/>
                <a:sym typeface="Tahoma"/>
              </a:rPr>
              <a:t>i</a:t>
            </a:r>
            <a:r>
              <a:rPr b="0" baseline="-25000" i="0" lang="en-US" sz="2400" u="none" cap="none" strike="noStrike">
                <a:solidFill>
                  <a:schemeClr val="dk1"/>
                </a:solidFill>
                <a:latin typeface="Tahoma"/>
                <a:ea typeface="Tahoma"/>
                <a:cs typeface="Tahoma"/>
                <a:sym typeface="Tahoma"/>
              </a:rPr>
              <a:t>, D</a:t>
            </a:r>
            <a:r>
              <a:rPr b="0" i="0" lang="en-US" sz="2400" u="none" cap="none" strike="noStrike">
                <a:solidFill>
                  <a:schemeClr val="dk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hlink"/>
                </a:solidFill>
                <a:latin typeface="Tahoma"/>
                <a:ea typeface="Tahoma"/>
                <a:cs typeface="Tahoma"/>
                <a:sym typeface="Tahoma"/>
              </a:rPr>
              <a:t>Expected information</a:t>
            </a:r>
            <a:r>
              <a:rPr b="0" i="0" lang="en-US" sz="2400" u="none" cap="none" strike="noStrike">
                <a:solidFill>
                  <a:schemeClr val="dk1"/>
                </a:solidFill>
                <a:latin typeface="Tahoma"/>
                <a:ea typeface="Tahoma"/>
                <a:cs typeface="Tahoma"/>
                <a:sym typeface="Tahoma"/>
              </a:rPr>
              <a:t> (entropy) needed to classify a tuple in D:</a:t>
            </a:r>
            <a:endParaRPr b="0" i="0" sz="1400" u="none" cap="none" strike="noStrike">
              <a:solidFill>
                <a:srgbClr val="000000"/>
              </a:solidFill>
              <a:latin typeface="Arial"/>
              <a:ea typeface="Arial"/>
              <a:cs typeface="Arial"/>
              <a:sym typeface="Arial"/>
            </a:endParaRPr>
          </a:p>
          <a:p>
            <a:pPr indent="-251459" lvl="0" marL="342900" marR="0" rtl="0" algn="l">
              <a:lnSpc>
                <a:spcPct val="100000"/>
              </a:lnSpc>
              <a:spcBef>
                <a:spcPts val="480"/>
              </a:spcBef>
              <a:spcAft>
                <a:spcPts val="0"/>
              </a:spcAft>
              <a:buClr>
                <a:schemeClr val="folHlink"/>
              </a:buClr>
              <a:buSzPts val="1440"/>
              <a:buFont typeface="Noto Sans Symbols"/>
              <a:buNone/>
            </a:pPr>
            <a:r>
              <a:t/>
            </a:r>
            <a:endParaRPr b="0" i="0" sz="2400" u="none" cap="none" strike="noStrike">
              <a:solidFill>
                <a:schemeClr val="dk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hlink"/>
                </a:solidFill>
                <a:latin typeface="Tahoma"/>
                <a:ea typeface="Tahoma"/>
                <a:cs typeface="Tahoma"/>
                <a:sym typeface="Tahoma"/>
              </a:rPr>
              <a:t>Information</a:t>
            </a:r>
            <a:r>
              <a:rPr b="0" i="0" lang="en-US" sz="2400" u="none" cap="none" strike="noStrike">
                <a:solidFill>
                  <a:schemeClr val="dk1"/>
                </a:solidFill>
                <a:latin typeface="Tahoma"/>
                <a:ea typeface="Tahoma"/>
                <a:cs typeface="Tahoma"/>
                <a:sym typeface="Tahoma"/>
              </a:rPr>
              <a:t> needed (after using A to split D into v partitions) to classify D:</a:t>
            </a:r>
            <a:endParaRPr b="0" i="0" sz="1400" u="none" cap="none" strike="noStrike">
              <a:solidFill>
                <a:srgbClr val="000000"/>
              </a:solidFill>
              <a:latin typeface="Arial"/>
              <a:ea typeface="Arial"/>
              <a:cs typeface="Arial"/>
              <a:sym typeface="Arial"/>
            </a:endParaRPr>
          </a:p>
          <a:p>
            <a:pPr indent="-251459" lvl="0" marL="342900" marR="0" rtl="0" algn="l">
              <a:lnSpc>
                <a:spcPct val="100000"/>
              </a:lnSpc>
              <a:spcBef>
                <a:spcPts val="480"/>
              </a:spcBef>
              <a:spcAft>
                <a:spcPts val="0"/>
              </a:spcAft>
              <a:buClr>
                <a:schemeClr val="folHlink"/>
              </a:buClr>
              <a:buSzPts val="1440"/>
              <a:buFont typeface="Noto Sans Symbols"/>
              <a:buNone/>
            </a:pPr>
            <a:r>
              <a:t/>
            </a:r>
            <a:endParaRPr b="0" i="0" sz="2400" u="none" cap="none" strike="noStrike">
              <a:solidFill>
                <a:schemeClr val="dk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hlink"/>
                </a:solidFill>
                <a:latin typeface="Tahoma"/>
                <a:ea typeface="Tahoma"/>
                <a:cs typeface="Tahoma"/>
                <a:sym typeface="Tahoma"/>
              </a:rPr>
              <a:t>Information gained</a:t>
            </a:r>
            <a:r>
              <a:rPr b="0" i="0" lang="en-US" sz="2400" u="none" cap="none" strike="noStrike">
                <a:solidFill>
                  <a:schemeClr val="dk1"/>
                </a:solidFill>
                <a:latin typeface="Tahoma"/>
                <a:ea typeface="Tahoma"/>
                <a:cs typeface="Tahoma"/>
                <a:sym typeface="Tahoma"/>
              </a:rPr>
              <a:t> by branching on attribute 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pic>
        <p:nvPicPr>
          <p:cNvPr id="249" name="Google Shape;249;p13"/>
          <p:cNvPicPr preferRelativeResize="0"/>
          <p:nvPr/>
        </p:nvPicPr>
        <p:blipFill rotWithShape="1">
          <a:blip r:embed="rId3">
            <a:alphaModFix/>
          </a:blip>
          <a:srcRect b="0" l="0" r="0" t="0"/>
          <a:stretch/>
        </p:blipFill>
        <p:spPr>
          <a:xfrm>
            <a:off x="4530725" y="3200400"/>
            <a:ext cx="3317875" cy="850900"/>
          </a:xfrm>
          <a:prstGeom prst="rect">
            <a:avLst/>
          </a:prstGeom>
          <a:noFill/>
          <a:ln>
            <a:noFill/>
          </a:ln>
        </p:spPr>
      </p:pic>
      <p:pic>
        <p:nvPicPr>
          <p:cNvPr id="250" name="Google Shape;250;p13"/>
          <p:cNvPicPr preferRelativeResize="0"/>
          <p:nvPr/>
        </p:nvPicPr>
        <p:blipFill rotWithShape="1">
          <a:blip r:embed="rId4">
            <a:alphaModFix/>
          </a:blip>
          <a:srcRect b="0" l="0" r="0" t="0"/>
          <a:stretch/>
        </p:blipFill>
        <p:spPr>
          <a:xfrm>
            <a:off x="4899025" y="4343400"/>
            <a:ext cx="3178175" cy="949325"/>
          </a:xfrm>
          <a:prstGeom prst="rect">
            <a:avLst/>
          </a:prstGeom>
          <a:noFill/>
          <a:ln>
            <a:noFill/>
          </a:ln>
        </p:spPr>
      </p:pic>
      <p:pic>
        <p:nvPicPr>
          <p:cNvPr id="251" name="Google Shape;251;p13"/>
          <p:cNvPicPr preferRelativeResize="0"/>
          <p:nvPr/>
        </p:nvPicPr>
        <p:blipFill rotWithShape="1">
          <a:blip r:embed="rId5">
            <a:alphaModFix/>
          </a:blip>
          <a:srcRect b="0" l="0" r="0" t="0"/>
          <a:stretch/>
        </p:blipFill>
        <p:spPr>
          <a:xfrm>
            <a:off x="3868737" y="5822950"/>
            <a:ext cx="4138612" cy="53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graphicFrame>
        <p:nvGraphicFramePr>
          <p:cNvPr id="257" name="Google Shape;257;p14"/>
          <p:cNvGraphicFramePr/>
          <p:nvPr/>
        </p:nvGraphicFramePr>
        <p:xfrm>
          <a:off x="762000" y="1600200"/>
          <a:ext cx="7467600" cy="5181600"/>
        </p:xfrm>
        <a:graphic>
          <a:graphicData uri="http://schemas.openxmlformats.org/presentationml/2006/ole">
            <mc:AlternateContent>
              <mc:Choice Requires="v">
                <p:oleObj r:id="rId4" imgH="5181600" imgW="7467600" progId="Excel.Sheet.8" spid="_x0000_s1">
                  <p:embed/>
                </p:oleObj>
              </mc:Choice>
              <mc:Fallback>
                <p:oleObj r:id="rId5" imgH="5181600" imgW="7467600" progId="Excel.Sheet.8">
                  <p:embed/>
                  <p:pic>
                    <p:nvPicPr>
                      <p:cNvPr id="257" name="Google Shape;257;p14"/>
                      <p:cNvPicPr preferRelativeResize="0"/>
                      <p:nvPr/>
                    </p:nvPicPr>
                    <p:blipFill rotWithShape="1">
                      <a:blip r:embed="rId6">
                        <a:alphaModFix/>
                      </a:blip>
                      <a:srcRect b="0" l="0" r="0" t="0"/>
                      <a:stretch/>
                    </p:blipFill>
                    <p:spPr>
                      <a:xfrm>
                        <a:off x="762000" y="1600200"/>
                        <a:ext cx="7467600" cy="5181600"/>
                      </a:xfrm>
                      <a:prstGeom prst="rect">
                        <a:avLst/>
                      </a:prstGeom>
                      <a:noFill/>
                      <a:ln>
                        <a:noFill/>
                      </a:ln>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63" name="Google Shape;263;p15"/>
          <p:cNvSpPr txBox="1"/>
          <p:nvPr>
            <p:ph type="title"/>
          </p:nvPr>
        </p:nvSpPr>
        <p:spPr>
          <a:xfrm>
            <a:off x="152400" y="304800"/>
            <a:ext cx="87630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Attribute Selection: Information Gain</a:t>
            </a:r>
            <a:endParaRPr/>
          </a:p>
        </p:txBody>
      </p:sp>
      <p:sp>
        <p:nvSpPr>
          <p:cNvPr id="264" name="Google Shape;264;p15"/>
          <p:cNvSpPr txBox="1"/>
          <p:nvPr>
            <p:ph idx="1" type="body"/>
          </p:nvPr>
        </p:nvSpPr>
        <p:spPr>
          <a:xfrm>
            <a:off x="304800" y="1371600"/>
            <a:ext cx="4152900" cy="16002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folHlink"/>
              </a:buClr>
              <a:buSzPts val="1600"/>
              <a:buFont typeface="Arial"/>
              <a:buChar char="g"/>
            </a:pPr>
            <a:r>
              <a:rPr b="0" i="0" lang="en-US" sz="2000" u="none">
                <a:solidFill>
                  <a:srgbClr val="121328"/>
                </a:solidFill>
                <a:latin typeface="Tahoma"/>
                <a:ea typeface="Tahoma"/>
                <a:cs typeface="Tahoma"/>
                <a:sym typeface="Tahoma"/>
              </a:rPr>
              <a:t>Class P: buys_computer = “yes”</a:t>
            </a:r>
            <a:endParaRPr/>
          </a:p>
          <a:p>
            <a:pPr indent="-342900" lvl="0" marL="342900" rtl="0" algn="l">
              <a:lnSpc>
                <a:spcPct val="80000"/>
              </a:lnSpc>
              <a:spcBef>
                <a:spcPts val="600"/>
              </a:spcBef>
              <a:spcAft>
                <a:spcPts val="0"/>
              </a:spcAft>
              <a:buClr>
                <a:schemeClr val="folHlink"/>
              </a:buClr>
              <a:buSzPts val="1600"/>
              <a:buFont typeface="Arial"/>
              <a:buChar char="g"/>
            </a:pPr>
            <a:r>
              <a:rPr b="0" i="0" lang="en-US" sz="2000" u="none">
                <a:solidFill>
                  <a:srgbClr val="121328"/>
                </a:solidFill>
                <a:latin typeface="Tahoma"/>
                <a:ea typeface="Tahoma"/>
                <a:cs typeface="Tahoma"/>
                <a:sym typeface="Tahoma"/>
              </a:rPr>
              <a:t>Class N: buys_computer = “no”</a:t>
            </a:r>
            <a:endParaRPr/>
          </a:p>
        </p:txBody>
      </p:sp>
      <p:sp>
        <p:nvSpPr>
          <p:cNvPr id="265" name="Google Shape;265;p15"/>
          <p:cNvSpPr txBox="1"/>
          <p:nvPr>
            <p:ph idx="1" type="body"/>
          </p:nvPr>
        </p:nvSpPr>
        <p:spPr>
          <a:xfrm>
            <a:off x="4724400" y="2743200"/>
            <a:ext cx="4152900" cy="2209800"/>
          </a:xfrm>
          <a:prstGeom prst="rect">
            <a:avLst/>
          </a:prstGeom>
          <a:noFill/>
          <a:ln>
            <a:noFill/>
          </a:ln>
        </p:spPr>
        <p:txBody>
          <a:bodyPr anchorCtr="0" anchor="t" bIns="45700" lIns="91425" spcFirstLastPara="1" rIns="91425" wrap="square" tIns="45700">
            <a:noAutofit/>
          </a:bodyPr>
          <a:lstStyle/>
          <a:p>
            <a:pPr indent="-342900" lvl="0" marL="342900" rtl="0" algn="l">
              <a:lnSpc>
                <a:spcPct val="130000"/>
              </a:lnSpc>
              <a:spcBef>
                <a:spcPts val="0"/>
              </a:spcBef>
              <a:spcAft>
                <a:spcPts val="0"/>
              </a:spcAft>
              <a:buSzPts val="1200"/>
              <a:buNone/>
            </a:pPr>
            <a:r>
              <a:rPr b="0" i="0" lang="en-US" sz="2000" u="none">
                <a:solidFill>
                  <a:srgbClr val="121328"/>
                </a:solidFill>
                <a:latin typeface="Tahoma"/>
                <a:ea typeface="Tahoma"/>
                <a:cs typeface="Tahoma"/>
                <a:sym typeface="Tahoma"/>
              </a:rPr>
              <a:t>            means “age &lt;=30” has 5 out of 14 samples, with 2 yes’es  and 3 no’s.   Hence</a:t>
            </a:r>
            <a:endParaRPr b="0" i="0" sz="2000" u="none">
              <a:solidFill>
                <a:schemeClr val="dk1"/>
              </a:solidFill>
              <a:latin typeface="Tahoma"/>
              <a:ea typeface="Tahoma"/>
              <a:cs typeface="Tahoma"/>
              <a:sym typeface="Tahoma"/>
            </a:endParaRPr>
          </a:p>
          <a:p>
            <a:pPr indent="-342900" lvl="0" marL="342900" rtl="0" algn="l">
              <a:lnSpc>
                <a:spcPct val="90000"/>
              </a:lnSpc>
              <a:spcBef>
                <a:spcPts val="400"/>
              </a:spcBef>
              <a:spcAft>
                <a:spcPts val="0"/>
              </a:spcAft>
              <a:buSzPts val="1200"/>
              <a:buNone/>
            </a:pPr>
            <a:r>
              <a:t/>
            </a:r>
            <a:endParaRPr b="0" i="0" sz="2000" u="none">
              <a:solidFill>
                <a:schemeClr val="dk1"/>
              </a:solidFill>
              <a:latin typeface="Tahoma"/>
              <a:ea typeface="Tahoma"/>
              <a:cs typeface="Tahoma"/>
              <a:sym typeface="Tahoma"/>
            </a:endParaRPr>
          </a:p>
          <a:p>
            <a:pPr indent="-342900" lvl="0" marL="342900" rtl="0" algn="l">
              <a:lnSpc>
                <a:spcPct val="90000"/>
              </a:lnSpc>
              <a:spcBef>
                <a:spcPts val="400"/>
              </a:spcBef>
              <a:spcAft>
                <a:spcPts val="0"/>
              </a:spcAft>
              <a:buSzPts val="1200"/>
              <a:buNone/>
            </a:pPr>
            <a:r>
              <a:t/>
            </a:r>
            <a:endParaRPr b="0" i="0" sz="2000" u="none">
              <a:solidFill>
                <a:srgbClr val="121328"/>
              </a:solidFill>
              <a:latin typeface="Tahoma"/>
              <a:ea typeface="Tahoma"/>
              <a:cs typeface="Tahoma"/>
              <a:sym typeface="Tahoma"/>
            </a:endParaRPr>
          </a:p>
          <a:p>
            <a:pPr indent="-342900" lvl="0" marL="342900" rtl="0" algn="l">
              <a:lnSpc>
                <a:spcPct val="90000"/>
              </a:lnSpc>
              <a:spcBef>
                <a:spcPts val="400"/>
              </a:spcBef>
              <a:spcAft>
                <a:spcPts val="0"/>
              </a:spcAft>
              <a:buSzPts val="1200"/>
              <a:buNone/>
            </a:pPr>
            <a:r>
              <a:rPr b="0" i="0" lang="en-US" sz="2000" u="none">
                <a:solidFill>
                  <a:srgbClr val="121328"/>
                </a:solidFill>
                <a:latin typeface="Tahoma"/>
                <a:ea typeface="Tahoma"/>
                <a:cs typeface="Tahoma"/>
                <a:sym typeface="Tahoma"/>
              </a:rPr>
              <a:t>Similarly,</a:t>
            </a:r>
            <a:endParaRPr/>
          </a:p>
        </p:txBody>
      </p:sp>
      <p:graphicFrame>
        <p:nvGraphicFramePr>
          <p:cNvPr id="266" name="Google Shape;266;p15"/>
          <p:cNvGraphicFramePr/>
          <p:nvPr/>
        </p:nvGraphicFramePr>
        <p:xfrm>
          <a:off x="762000" y="2751137"/>
          <a:ext cx="3354387" cy="1439862"/>
        </p:xfrm>
        <a:graphic>
          <a:graphicData uri="http://schemas.openxmlformats.org/presentationml/2006/ole">
            <mc:AlternateContent>
              <mc:Choice Requires="v">
                <p:oleObj r:id="rId4" imgH="1439862" imgW="3354387" progId="Excel.Sheet.8" spid="_x0000_s1">
                  <p:embed/>
                </p:oleObj>
              </mc:Choice>
              <mc:Fallback>
                <p:oleObj r:id="rId5" imgH="1439862" imgW="3354387" progId="Excel.Sheet.8">
                  <p:embed/>
                  <p:pic>
                    <p:nvPicPr>
                      <p:cNvPr id="266" name="Google Shape;266;p15"/>
                      <p:cNvPicPr preferRelativeResize="0"/>
                      <p:nvPr/>
                    </p:nvPicPr>
                    <p:blipFill rotWithShape="1">
                      <a:blip r:embed="rId6">
                        <a:alphaModFix/>
                      </a:blip>
                      <a:srcRect b="0" l="0" r="0" t="0"/>
                      <a:stretch/>
                    </p:blipFill>
                    <p:spPr>
                      <a:xfrm>
                        <a:off x="762000" y="2751137"/>
                        <a:ext cx="3354387" cy="1439862"/>
                      </a:xfrm>
                      <a:prstGeom prst="rect">
                        <a:avLst/>
                      </a:prstGeom>
                      <a:noFill/>
                      <a:ln>
                        <a:noFill/>
                      </a:ln>
                    </p:spPr>
                  </p:pic>
                </p:oleObj>
              </mc:Fallback>
            </mc:AlternateContent>
          </a:graphicData>
        </a:graphic>
      </p:graphicFrame>
      <p:pic>
        <p:nvPicPr>
          <p:cNvPr id="267" name="Google Shape;267;p15"/>
          <p:cNvPicPr preferRelativeResize="0"/>
          <p:nvPr/>
        </p:nvPicPr>
        <p:blipFill rotWithShape="1">
          <a:blip r:embed="rId7">
            <a:alphaModFix/>
          </a:blip>
          <a:srcRect b="0" l="0" r="0" t="0"/>
          <a:stretch/>
        </p:blipFill>
        <p:spPr>
          <a:xfrm>
            <a:off x="4876800" y="1295400"/>
            <a:ext cx="3754437" cy="1371600"/>
          </a:xfrm>
          <a:prstGeom prst="rect">
            <a:avLst/>
          </a:prstGeom>
          <a:noFill/>
          <a:ln>
            <a:noFill/>
          </a:ln>
        </p:spPr>
      </p:pic>
      <p:pic>
        <p:nvPicPr>
          <p:cNvPr id="268" name="Google Shape;268;p15"/>
          <p:cNvPicPr preferRelativeResize="0"/>
          <p:nvPr/>
        </p:nvPicPr>
        <p:blipFill rotWithShape="1">
          <a:blip r:embed="rId8">
            <a:alphaModFix/>
          </a:blip>
          <a:srcRect b="0" l="0" r="0" t="0"/>
          <a:stretch/>
        </p:blipFill>
        <p:spPr>
          <a:xfrm>
            <a:off x="5029200" y="5257800"/>
            <a:ext cx="3594100" cy="1193800"/>
          </a:xfrm>
          <a:prstGeom prst="rect">
            <a:avLst/>
          </a:prstGeom>
          <a:noFill/>
          <a:ln>
            <a:noFill/>
          </a:ln>
        </p:spPr>
      </p:pic>
      <p:pic>
        <p:nvPicPr>
          <p:cNvPr id="269" name="Google Shape;269;p15"/>
          <p:cNvPicPr preferRelativeResize="0"/>
          <p:nvPr/>
        </p:nvPicPr>
        <p:blipFill rotWithShape="1">
          <a:blip r:embed="rId9">
            <a:alphaModFix/>
          </a:blip>
          <a:srcRect b="0" l="0" r="0" t="0"/>
          <a:stretch/>
        </p:blipFill>
        <p:spPr>
          <a:xfrm>
            <a:off x="4724400" y="4114800"/>
            <a:ext cx="4271962" cy="388937"/>
          </a:xfrm>
          <a:prstGeom prst="rect">
            <a:avLst/>
          </a:prstGeom>
          <a:noFill/>
          <a:ln>
            <a:noFill/>
          </a:ln>
        </p:spPr>
      </p:pic>
      <p:graphicFrame>
        <p:nvGraphicFramePr>
          <p:cNvPr id="270" name="Google Shape;270;p15"/>
          <p:cNvGraphicFramePr/>
          <p:nvPr/>
        </p:nvGraphicFramePr>
        <p:xfrm>
          <a:off x="152400" y="4200525"/>
          <a:ext cx="4419600" cy="2667000"/>
        </p:xfrm>
        <a:graphic>
          <a:graphicData uri="http://schemas.openxmlformats.org/presentationml/2006/ole">
            <mc:AlternateContent>
              <mc:Choice Requires="v">
                <p:oleObj r:id="rId10" imgH="2667000" imgW="4419600" progId="Excel.Sheet.8" spid="_x0000_s2">
                  <p:embed/>
                </p:oleObj>
              </mc:Choice>
              <mc:Fallback>
                <p:oleObj r:id="rId11" imgH="2667000" imgW="4419600" progId="Excel.Sheet.8">
                  <p:embed/>
                  <p:pic>
                    <p:nvPicPr>
                      <p:cNvPr id="270" name="Google Shape;270;p15"/>
                      <p:cNvPicPr preferRelativeResize="0"/>
                      <p:nvPr/>
                    </p:nvPicPr>
                    <p:blipFill rotWithShape="1">
                      <a:blip r:embed="rId12">
                        <a:alphaModFix/>
                      </a:blip>
                      <a:srcRect b="0" l="0" r="0" t="0"/>
                      <a:stretch/>
                    </p:blipFill>
                    <p:spPr>
                      <a:xfrm>
                        <a:off x="152400" y="4200525"/>
                        <a:ext cx="4419600" cy="2667000"/>
                      </a:xfrm>
                      <a:prstGeom prst="rect">
                        <a:avLst/>
                      </a:prstGeom>
                      <a:noFill/>
                      <a:ln>
                        <a:noFill/>
                      </a:ln>
                    </p:spPr>
                  </p:pic>
                </p:oleObj>
              </mc:Fallback>
            </mc:AlternateContent>
          </a:graphicData>
        </a:graphic>
      </p:graphicFrame>
      <p:pic>
        <p:nvPicPr>
          <p:cNvPr id="271" name="Google Shape;271;p15"/>
          <p:cNvPicPr preferRelativeResize="0"/>
          <p:nvPr/>
        </p:nvPicPr>
        <p:blipFill rotWithShape="1">
          <a:blip r:embed="rId13">
            <a:alphaModFix/>
          </a:blip>
          <a:srcRect b="0" l="0" r="0" t="0"/>
          <a:stretch/>
        </p:blipFill>
        <p:spPr>
          <a:xfrm>
            <a:off x="4495800" y="2743200"/>
            <a:ext cx="1073150" cy="665162"/>
          </a:xfrm>
          <a:prstGeom prst="rect">
            <a:avLst/>
          </a:prstGeom>
          <a:noFill/>
          <a:ln>
            <a:noFill/>
          </a:ln>
        </p:spPr>
      </p:pic>
      <p:pic>
        <p:nvPicPr>
          <p:cNvPr id="272" name="Google Shape;272;p15"/>
          <p:cNvPicPr preferRelativeResize="0"/>
          <p:nvPr/>
        </p:nvPicPr>
        <p:blipFill rotWithShape="1">
          <a:blip r:embed="rId14">
            <a:alphaModFix/>
          </a:blip>
          <a:srcRect b="0" l="0" r="0" t="0"/>
          <a:stretch/>
        </p:blipFill>
        <p:spPr>
          <a:xfrm>
            <a:off x="76200" y="2057400"/>
            <a:ext cx="4800600" cy="52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78" name="Google Shape;278;p16"/>
          <p:cNvSpPr txBox="1"/>
          <p:nvPr>
            <p:ph type="title"/>
          </p:nvPr>
        </p:nvSpPr>
        <p:spPr>
          <a:xfrm>
            <a:off x="533400" y="228600"/>
            <a:ext cx="8153400" cy="990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Computing Information-Gain for Continuous-Value Attributes</a:t>
            </a:r>
            <a:endParaRPr/>
          </a:p>
        </p:txBody>
      </p:sp>
      <p:sp>
        <p:nvSpPr>
          <p:cNvPr id="279" name="Google Shape;279;p16"/>
          <p:cNvSpPr txBox="1"/>
          <p:nvPr>
            <p:ph idx="1" type="body"/>
          </p:nvPr>
        </p:nvSpPr>
        <p:spPr>
          <a:xfrm>
            <a:off x="304800" y="1371600"/>
            <a:ext cx="8610600" cy="5273675"/>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Let attribute A be a continuous-valued attribute</a:t>
            </a:r>
            <a:endParaRPr/>
          </a:p>
          <a:p>
            <a:pPr indent="-342900" lvl="0" marL="342900" rtl="0" algn="l">
              <a:lnSpc>
                <a:spcPct val="115000"/>
              </a:lnSpc>
              <a:spcBef>
                <a:spcPts val="60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Must determine the </a:t>
            </a:r>
            <a:r>
              <a:rPr b="0" i="1" lang="en-US" sz="2400" u="none">
                <a:solidFill>
                  <a:schemeClr val="hlink"/>
                </a:solidFill>
                <a:latin typeface="Tahoma"/>
                <a:ea typeface="Tahoma"/>
                <a:cs typeface="Tahoma"/>
                <a:sym typeface="Tahoma"/>
              </a:rPr>
              <a:t>best split point</a:t>
            </a:r>
            <a:r>
              <a:rPr b="0" i="0" lang="en-US" sz="2400" u="none">
                <a:solidFill>
                  <a:schemeClr val="dk1"/>
                </a:solidFill>
                <a:latin typeface="Tahoma"/>
                <a:ea typeface="Tahoma"/>
                <a:cs typeface="Tahoma"/>
                <a:sym typeface="Tahoma"/>
              </a:rPr>
              <a:t> for A</a:t>
            </a:r>
            <a:endParaRPr/>
          </a:p>
          <a:p>
            <a:pPr indent="-285750" lvl="1" marL="742950" rtl="0" algn="l">
              <a:lnSpc>
                <a:spcPct val="115000"/>
              </a:lnSpc>
              <a:spcBef>
                <a:spcPts val="60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Sort the value A in increasing order</a:t>
            </a:r>
            <a:endParaRPr/>
          </a:p>
          <a:p>
            <a:pPr indent="-285750" lvl="1" marL="742950" rtl="0" algn="l">
              <a:lnSpc>
                <a:spcPct val="115000"/>
              </a:lnSpc>
              <a:spcBef>
                <a:spcPts val="60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Typically, the midpoint between each pair of adjacent values is considered as a possible </a:t>
            </a:r>
            <a:r>
              <a:rPr b="0" i="1" lang="en-US" sz="2400" u="none">
                <a:solidFill>
                  <a:schemeClr val="dk1"/>
                </a:solidFill>
                <a:latin typeface="Tahoma"/>
                <a:ea typeface="Tahoma"/>
                <a:cs typeface="Tahoma"/>
                <a:sym typeface="Tahoma"/>
              </a:rPr>
              <a:t>split point</a:t>
            </a:r>
            <a:endParaRPr/>
          </a:p>
          <a:p>
            <a:pPr indent="-228600" lvl="2" marL="1143000" rtl="0" algn="l">
              <a:lnSpc>
                <a:spcPct val="115000"/>
              </a:lnSpc>
              <a:spcBef>
                <a:spcPts val="500"/>
              </a:spcBef>
              <a:spcAft>
                <a:spcPts val="0"/>
              </a:spcAft>
              <a:buClr>
                <a:schemeClr val="folHlink"/>
              </a:buClr>
              <a:buSzPts val="1000"/>
              <a:buFont typeface="Noto Sans Symbols"/>
              <a:buChar char="■"/>
            </a:pPr>
            <a:r>
              <a:rPr b="0" i="0" lang="en-US" sz="2000" u="none">
                <a:solidFill>
                  <a:schemeClr val="dk1"/>
                </a:solidFill>
                <a:latin typeface="Tahoma"/>
                <a:ea typeface="Tahoma"/>
                <a:cs typeface="Tahoma"/>
                <a:sym typeface="Tahoma"/>
              </a:rPr>
              <a:t>(a</a:t>
            </a:r>
            <a:r>
              <a:rPr b="0" baseline="-25000" i="0" lang="en-US" sz="2000" u="none">
                <a:solidFill>
                  <a:schemeClr val="dk1"/>
                </a:solidFill>
                <a:latin typeface="Tahoma"/>
                <a:ea typeface="Tahoma"/>
                <a:cs typeface="Tahoma"/>
                <a:sym typeface="Tahoma"/>
              </a:rPr>
              <a:t>i</a:t>
            </a:r>
            <a:r>
              <a:rPr b="0" i="0" lang="en-US" sz="2000" u="none">
                <a:solidFill>
                  <a:schemeClr val="dk1"/>
                </a:solidFill>
                <a:latin typeface="Tahoma"/>
                <a:ea typeface="Tahoma"/>
                <a:cs typeface="Tahoma"/>
                <a:sym typeface="Tahoma"/>
              </a:rPr>
              <a:t>+a</a:t>
            </a:r>
            <a:r>
              <a:rPr b="0" baseline="-25000" i="0" lang="en-US" sz="2000" u="none">
                <a:solidFill>
                  <a:schemeClr val="dk1"/>
                </a:solidFill>
                <a:latin typeface="Tahoma"/>
                <a:ea typeface="Tahoma"/>
                <a:cs typeface="Tahoma"/>
                <a:sym typeface="Tahoma"/>
              </a:rPr>
              <a:t>i+1</a:t>
            </a:r>
            <a:r>
              <a:rPr b="0" i="0" lang="en-US" sz="2000" u="none">
                <a:solidFill>
                  <a:schemeClr val="dk1"/>
                </a:solidFill>
                <a:latin typeface="Tahoma"/>
                <a:ea typeface="Tahoma"/>
                <a:cs typeface="Tahoma"/>
                <a:sym typeface="Tahoma"/>
              </a:rPr>
              <a:t>)/2 is the midpoint between the values of a</a:t>
            </a:r>
            <a:r>
              <a:rPr b="0" baseline="-25000" i="0" lang="en-US" sz="2000" u="none">
                <a:solidFill>
                  <a:schemeClr val="dk1"/>
                </a:solidFill>
                <a:latin typeface="Tahoma"/>
                <a:ea typeface="Tahoma"/>
                <a:cs typeface="Tahoma"/>
                <a:sym typeface="Tahoma"/>
              </a:rPr>
              <a:t>i</a:t>
            </a:r>
            <a:r>
              <a:rPr b="0" i="0" lang="en-US" sz="2000" u="none">
                <a:solidFill>
                  <a:schemeClr val="dk1"/>
                </a:solidFill>
                <a:latin typeface="Tahoma"/>
                <a:ea typeface="Tahoma"/>
                <a:cs typeface="Tahoma"/>
                <a:sym typeface="Tahoma"/>
              </a:rPr>
              <a:t> and a</a:t>
            </a:r>
            <a:r>
              <a:rPr b="0" baseline="-25000" i="0" lang="en-US" sz="2000" u="none">
                <a:solidFill>
                  <a:schemeClr val="dk1"/>
                </a:solidFill>
                <a:latin typeface="Tahoma"/>
                <a:ea typeface="Tahoma"/>
                <a:cs typeface="Tahoma"/>
                <a:sym typeface="Tahoma"/>
              </a:rPr>
              <a:t>i+1</a:t>
            </a:r>
            <a:endParaRPr/>
          </a:p>
          <a:p>
            <a:pPr indent="-285750" lvl="1" marL="742950" rtl="0" algn="l">
              <a:lnSpc>
                <a:spcPct val="115000"/>
              </a:lnSpc>
              <a:spcBef>
                <a:spcPts val="60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The point with the </a:t>
            </a:r>
            <a:r>
              <a:rPr b="0" i="1" lang="en-US" sz="2400" u="none">
                <a:solidFill>
                  <a:schemeClr val="dk1"/>
                </a:solidFill>
                <a:latin typeface="Tahoma"/>
                <a:ea typeface="Tahoma"/>
                <a:cs typeface="Tahoma"/>
                <a:sym typeface="Tahoma"/>
              </a:rPr>
              <a:t>minimum expected information requirement</a:t>
            </a:r>
            <a:r>
              <a:rPr b="0" i="0" lang="en-US" sz="2400" u="none">
                <a:solidFill>
                  <a:schemeClr val="dk1"/>
                </a:solidFill>
                <a:latin typeface="Tahoma"/>
                <a:ea typeface="Tahoma"/>
                <a:cs typeface="Tahoma"/>
                <a:sym typeface="Tahoma"/>
              </a:rPr>
              <a:t> for A is selected as the split-point for A</a:t>
            </a:r>
            <a:endParaRPr/>
          </a:p>
          <a:p>
            <a:pPr indent="-342900" lvl="0" marL="342900" rtl="0" algn="l">
              <a:lnSpc>
                <a:spcPct val="115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Split:</a:t>
            </a:r>
            <a:endParaRPr/>
          </a:p>
          <a:p>
            <a:pPr indent="-285750" lvl="1" marL="742950" rtl="0" algn="l">
              <a:lnSpc>
                <a:spcPct val="115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D1 is the set of tuples in D satisfying A ≤ split-point, and D2 is the set of tuples in D satisfying A &gt; split-point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85" name="Google Shape;285;p17"/>
          <p:cNvSpPr txBox="1"/>
          <p:nvPr>
            <p:ph type="title"/>
          </p:nvPr>
        </p:nvSpPr>
        <p:spPr>
          <a:xfrm>
            <a:off x="304800" y="381000"/>
            <a:ext cx="85344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Gain Ratio for Attribute Selection (C4.5)</a:t>
            </a:r>
            <a:endParaRPr/>
          </a:p>
        </p:txBody>
      </p:sp>
      <p:sp>
        <p:nvSpPr>
          <p:cNvPr id="286" name="Google Shape;286;p1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Information gain measure is biased towards attributes with a large number of values</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C4.5 (a successor of ID3) uses gain ratio to overcome the problem (normalization to information gain)</a:t>
            </a:r>
            <a:endParaRPr/>
          </a:p>
          <a:p>
            <a:pPr indent="-251459" lvl="0" marL="342900" rtl="0" algn="l">
              <a:lnSpc>
                <a:spcPct val="110000"/>
              </a:lnSpc>
              <a:spcBef>
                <a:spcPts val="48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251459" lvl="0" marL="342900" rtl="0" algn="l">
              <a:lnSpc>
                <a:spcPct val="110000"/>
              </a:lnSpc>
              <a:spcBef>
                <a:spcPts val="48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285750" lvl="1" marL="742950" rtl="0" algn="l">
              <a:lnSpc>
                <a:spcPct val="11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GainRatio(A) = Gain(A)/SplitInfo(A)</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Ex.</a:t>
            </a:r>
            <a:endParaRPr/>
          </a:p>
          <a:p>
            <a:pPr indent="-285750" lvl="1" marL="742950" rtl="0" algn="l">
              <a:lnSpc>
                <a:spcPct val="11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gain_ratio(income) = 0.029/0.926 = 0.031</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The attribute with the maximum gain ratio is selected as the splitting attribute</a:t>
            </a:r>
            <a:endParaRPr/>
          </a:p>
        </p:txBody>
      </p:sp>
      <p:pic>
        <p:nvPicPr>
          <p:cNvPr id="287" name="Google Shape;287;p17"/>
          <p:cNvPicPr preferRelativeResize="0"/>
          <p:nvPr>
            <p:ph idx="1" type="body"/>
          </p:nvPr>
        </p:nvPicPr>
        <p:blipFill rotWithShape="1">
          <a:blip r:embed="rId3">
            <a:alphaModFix/>
          </a:blip>
          <a:srcRect b="0" l="0" r="0" t="0"/>
          <a:stretch/>
        </p:blipFill>
        <p:spPr>
          <a:xfrm>
            <a:off x="1981200" y="3200400"/>
            <a:ext cx="4343400" cy="831850"/>
          </a:xfrm>
          <a:prstGeom prst="rect">
            <a:avLst/>
          </a:prstGeom>
          <a:noFill/>
          <a:ln>
            <a:noFill/>
          </a:ln>
        </p:spPr>
      </p:pic>
      <p:pic>
        <p:nvPicPr>
          <p:cNvPr id="288" name="Google Shape;288;p17"/>
          <p:cNvPicPr preferRelativeResize="0"/>
          <p:nvPr>
            <p:ph idx="2" type="body"/>
          </p:nvPr>
        </p:nvPicPr>
        <p:blipFill rotWithShape="1">
          <a:blip r:embed="rId4">
            <a:alphaModFix/>
          </a:blip>
          <a:srcRect b="0" l="0" r="0" t="0"/>
          <a:stretch/>
        </p:blipFill>
        <p:spPr>
          <a:xfrm>
            <a:off x="1447800" y="4495800"/>
            <a:ext cx="7162800" cy="6048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94" name="Google Shape;294;p18"/>
          <p:cNvSpPr txBox="1"/>
          <p:nvPr>
            <p:ph type="title"/>
          </p:nvPr>
        </p:nvSpPr>
        <p:spPr>
          <a:xfrm>
            <a:off x="304800" y="381000"/>
            <a:ext cx="8402637" cy="609600"/>
          </a:xfrm>
          <a:prstGeom prst="rect">
            <a:avLst/>
          </a:prstGeom>
          <a:noFill/>
          <a:ln>
            <a:noFill/>
          </a:ln>
        </p:spPr>
        <p:txBody>
          <a:bodyPr anchorCtr="0" anchor="b" bIns="46025" lIns="92075" spcFirstLastPara="1" rIns="92075" wrap="square" tIns="46025">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Gini index (CART, IBM IntelligentMiner)</a:t>
            </a:r>
            <a:endParaRPr/>
          </a:p>
        </p:txBody>
      </p:sp>
      <p:sp>
        <p:nvSpPr>
          <p:cNvPr id="295" name="Google Shape;295;p18"/>
          <p:cNvSpPr txBox="1"/>
          <p:nvPr>
            <p:ph idx="1" type="body"/>
          </p:nvPr>
        </p:nvSpPr>
        <p:spPr>
          <a:xfrm>
            <a:off x="304800" y="1371600"/>
            <a:ext cx="8534400" cy="5105400"/>
          </a:xfrm>
          <a:prstGeom prst="rect">
            <a:avLst/>
          </a:prstGeom>
          <a:noFill/>
          <a:ln>
            <a:noFill/>
          </a:ln>
        </p:spPr>
        <p:txBody>
          <a:bodyPr anchorCtr="0" anchor="t" bIns="46025" lIns="92075" spcFirstLastPara="1" rIns="92075" wrap="square" tIns="46025">
            <a:noAutofit/>
          </a:bodyPr>
          <a:lstStyle/>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If a data set </a:t>
            </a:r>
            <a:r>
              <a:rPr b="0" i="1" lang="en-US" sz="2000" u="none">
                <a:solidFill>
                  <a:schemeClr val="dk1"/>
                </a:solidFill>
                <a:latin typeface="Tahoma"/>
                <a:ea typeface="Tahoma"/>
                <a:cs typeface="Tahoma"/>
                <a:sym typeface="Tahoma"/>
              </a:rPr>
              <a:t>D </a:t>
            </a:r>
            <a:r>
              <a:rPr b="0" i="0" lang="en-US" sz="2000" u="none">
                <a:solidFill>
                  <a:schemeClr val="dk1"/>
                </a:solidFill>
                <a:latin typeface="Tahoma"/>
                <a:ea typeface="Tahoma"/>
                <a:cs typeface="Tahoma"/>
                <a:sym typeface="Tahoma"/>
              </a:rPr>
              <a:t>contains examples from </a:t>
            </a:r>
            <a:r>
              <a:rPr b="0" i="1" lang="en-US" sz="2000" u="none">
                <a:solidFill>
                  <a:schemeClr val="dk1"/>
                </a:solidFill>
                <a:latin typeface="Tahoma"/>
                <a:ea typeface="Tahoma"/>
                <a:cs typeface="Tahoma"/>
                <a:sym typeface="Tahoma"/>
              </a:rPr>
              <a:t>n</a:t>
            </a:r>
            <a:r>
              <a:rPr b="0" i="0" lang="en-US" sz="2000" u="none">
                <a:solidFill>
                  <a:schemeClr val="dk1"/>
                </a:solidFill>
                <a:latin typeface="Tahoma"/>
                <a:ea typeface="Tahoma"/>
                <a:cs typeface="Tahoma"/>
                <a:sym typeface="Tahoma"/>
              </a:rPr>
              <a:t> classes, gini index, </a:t>
            </a:r>
            <a:r>
              <a:rPr b="0" i="1" lang="en-US" sz="2000" u="none">
                <a:solidFill>
                  <a:schemeClr val="dk1"/>
                </a:solidFill>
                <a:latin typeface="Tahoma"/>
                <a:ea typeface="Tahoma"/>
                <a:cs typeface="Tahoma"/>
                <a:sym typeface="Tahoma"/>
              </a:rPr>
              <a:t>gini</a:t>
            </a:r>
            <a:r>
              <a:rPr b="0" i="0" lang="en-US" sz="2000" u="none">
                <a:solidFill>
                  <a:schemeClr val="dk1"/>
                </a:solidFill>
                <a:latin typeface="Tahoma"/>
                <a:ea typeface="Tahoma"/>
                <a:cs typeface="Tahoma"/>
                <a:sym typeface="Tahoma"/>
              </a:rPr>
              <a:t>(</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is defined as</a:t>
            </a:r>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0"/>
              </a:spcBef>
              <a:spcAft>
                <a:spcPts val="0"/>
              </a:spcAft>
              <a:buSzPts val="1200"/>
              <a:buNone/>
            </a:pPr>
            <a:r>
              <a:rPr b="0" i="0" lang="en-US" sz="2000" u="none">
                <a:solidFill>
                  <a:schemeClr val="dk1"/>
                </a:solidFill>
                <a:latin typeface="Tahoma"/>
                <a:ea typeface="Tahoma"/>
                <a:cs typeface="Tahoma"/>
                <a:sym typeface="Tahoma"/>
              </a:rPr>
              <a:t>    </a:t>
            </a:r>
            <a:endParaRPr/>
          </a:p>
          <a:p>
            <a:pPr indent="-342900" lvl="0" marL="342900" rtl="0" algn="l">
              <a:lnSpc>
                <a:spcPct val="110000"/>
              </a:lnSpc>
              <a:spcBef>
                <a:spcPts val="0"/>
              </a:spcBef>
              <a:spcAft>
                <a:spcPts val="0"/>
              </a:spcAft>
              <a:buSzPts val="1200"/>
              <a:buNone/>
            </a:pPr>
            <a:r>
              <a:rPr b="0" i="0" lang="en-US" sz="2000" u="none">
                <a:solidFill>
                  <a:schemeClr val="dk1"/>
                </a:solidFill>
                <a:latin typeface="Tahoma"/>
                <a:ea typeface="Tahoma"/>
                <a:cs typeface="Tahoma"/>
                <a:sym typeface="Tahoma"/>
              </a:rPr>
              <a:t>     where </a:t>
            </a:r>
            <a:r>
              <a:rPr b="0" i="1" lang="en-US" sz="2000" u="none">
                <a:solidFill>
                  <a:schemeClr val="dk1"/>
                </a:solidFill>
                <a:latin typeface="Tahoma"/>
                <a:ea typeface="Tahoma"/>
                <a:cs typeface="Tahoma"/>
                <a:sym typeface="Tahoma"/>
              </a:rPr>
              <a:t>p</a:t>
            </a:r>
            <a:r>
              <a:rPr b="0" baseline="-25000" i="1" lang="en-US" sz="2000" u="none">
                <a:solidFill>
                  <a:schemeClr val="dk1"/>
                </a:solidFill>
                <a:latin typeface="Tahoma"/>
                <a:ea typeface="Tahoma"/>
                <a:cs typeface="Tahoma"/>
                <a:sym typeface="Tahoma"/>
              </a:rPr>
              <a:t>j</a:t>
            </a:r>
            <a:r>
              <a:rPr b="0" i="0" lang="en-US" sz="2000" u="none">
                <a:solidFill>
                  <a:schemeClr val="dk1"/>
                </a:solidFill>
                <a:latin typeface="Tahoma"/>
                <a:ea typeface="Tahoma"/>
                <a:cs typeface="Tahoma"/>
                <a:sym typeface="Tahoma"/>
              </a:rPr>
              <a:t> is the relative frequency of class </a:t>
            </a:r>
            <a:r>
              <a:rPr b="0" i="1" lang="en-US" sz="2000" u="none">
                <a:solidFill>
                  <a:schemeClr val="dk1"/>
                </a:solidFill>
                <a:latin typeface="Tahoma"/>
                <a:ea typeface="Tahoma"/>
                <a:cs typeface="Tahoma"/>
                <a:sym typeface="Tahoma"/>
              </a:rPr>
              <a:t>j</a:t>
            </a:r>
            <a:r>
              <a:rPr b="0" i="0" lang="en-US" sz="2000" u="none">
                <a:solidFill>
                  <a:schemeClr val="dk1"/>
                </a:solidFill>
                <a:latin typeface="Tahoma"/>
                <a:ea typeface="Tahoma"/>
                <a:cs typeface="Tahoma"/>
                <a:sym typeface="Tahoma"/>
              </a:rPr>
              <a:t> in </a:t>
            </a:r>
            <a:r>
              <a:rPr b="0" i="1" lang="en-US" sz="2000" u="none">
                <a:solidFill>
                  <a:schemeClr val="dk1"/>
                </a:solidFill>
                <a:latin typeface="Tahoma"/>
                <a:ea typeface="Tahoma"/>
                <a:cs typeface="Tahoma"/>
                <a:sym typeface="Tahoma"/>
              </a:rPr>
              <a:t>D</a:t>
            </a:r>
            <a:endParaRPr/>
          </a:p>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If a data set </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is split on A into two subsets </a:t>
            </a:r>
            <a:r>
              <a:rPr b="0" i="1" lang="en-US" sz="2000" u="none">
                <a:solidFill>
                  <a:schemeClr val="dk1"/>
                </a:solidFill>
                <a:latin typeface="Tahoma"/>
                <a:ea typeface="Tahoma"/>
                <a:cs typeface="Tahoma"/>
                <a:sym typeface="Tahoma"/>
              </a:rPr>
              <a:t>D</a:t>
            </a:r>
            <a:r>
              <a:rPr b="0" baseline="-25000" i="1" lang="en-US" sz="2000" u="none">
                <a:solidFill>
                  <a:schemeClr val="dk1"/>
                </a:solidFill>
                <a:latin typeface="Tahoma"/>
                <a:ea typeface="Tahoma"/>
                <a:cs typeface="Tahoma"/>
                <a:sym typeface="Tahoma"/>
              </a:rPr>
              <a:t>1</a:t>
            </a:r>
            <a:r>
              <a:rPr b="0" i="0" lang="en-US" sz="2000" u="none">
                <a:solidFill>
                  <a:schemeClr val="dk1"/>
                </a:solidFill>
                <a:latin typeface="Tahoma"/>
                <a:ea typeface="Tahoma"/>
                <a:cs typeface="Tahoma"/>
                <a:sym typeface="Tahoma"/>
              </a:rPr>
              <a:t> and </a:t>
            </a:r>
            <a:r>
              <a:rPr b="0" i="1" lang="en-US" sz="2000" u="none">
                <a:solidFill>
                  <a:schemeClr val="dk1"/>
                </a:solidFill>
                <a:latin typeface="Tahoma"/>
                <a:ea typeface="Tahoma"/>
                <a:cs typeface="Tahoma"/>
                <a:sym typeface="Tahoma"/>
              </a:rPr>
              <a:t>D</a:t>
            </a:r>
            <a:r>
              <a:rPr b="0" baseline="-25000" i="1" lang="en-US" sz="2000" u="none">
                <a:solidFill>
                  <a:schemeClr val="dk1"/>
                </a:solidFill>
                <a:latin typeface="Tahoma"/>
                <a:ea typeface="Tahoma"/>
                <a:cs typeface="Tahoma"/>
                <a:sym typeface="Tahoma"/>
              </a:rPr>
              <a:t>2</a:t>
            </a:r>
            <a:r>
              <a:rPr b="0" i="0" lang="en-US" sz="2000" u="none">
                <a:solidFill>
                  <a:schemeClr val="dk1"/>
                </a:solidFill>
                <a:latin typeface="Tahoma"/>
                <a:ea typeface="Tahoma"/>
                <a:cs typeface="Tahoma"/>
                <a:sym typeface="Tahoma"/>
              </a:rPr>
              <a:t>, the </a:t>
            </a:r>
            <a:r>
              <a:rPr b="0" i="1" lang="en-US" sz="2000" u="none">
                <a:solidFill>
                  <a:schemeClr val="dk1"/>
                </a:solidFill>
                <a:latin typeface="Tahoma"/>
                <a:ea typeface="Tahoma"/>
                <a:cs typeface="Tahoma"/>
                <a:sym typeface="Tahoma"/>
              </a:rPr>
              <a:t>gini</a:t>
            </a:r>
            <a:r>
              <a:rPr b="0" i="0" lang="en-US" sz="2000" u="none">
                <a:solidFill>
                  <a:schemeClr val="dk1"/>
                </a:solidFill>
                <a:latin typeface="Tahoma"/>
                <a:ea typeface="Tahoma"/>
                <a:cs typeface="Tahoma"/>
                <a:sym typeface="Tahoma"/>
              </a:rPr>
              <a:t> index </a:t>
            </a:r>
            <a:r>
              <a:rPr b="0" i="1" lang="en-US" sz="2000" u="none">
                <a:solidFill>
                  <a:schemeClr val="dk1"/>
                </a:solidFill>
                <a:latin typeface="Tahoma"/>
                <a:ea typeface="Tahoma"/>
                <a:cs typeface="Tahoma"/>
                <a:sym typeface="Tahoma"/>
              </a:rPr>
              <a:t>gini</a:t>
            </a:r>
            <a:r>
              <a:rPr b="0" i="0" lang="en-US" sz="2000" u="none">
                <a:solidFill>
                  <a:schemeClr val="dk1"/>
                </a:solidFill>
                <a:latin typeface="Tahoma"/>
                <a:ea typeface="Tahoma"/>
                <a:cs typeface="Tahoma"/>
                <a:sym typeface="Tahoma"/>
              </a:rPr>
              <a:t>(</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is defined as</a:t>
            </a:r>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Reduction in Impurity:</a:t>
            </a:r>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The attribute provides the smallest </a:t>
            </a:r>
            <a:r>
              <a:rPr b="0" i="1" lang="en-US" sz="2000" u="none">
                <a:solidFill>
                  <a:schemeClr val="dk1"/>
                </a:solidFill>
                <a:latin typeface="Tahoma"/>
                <a:ea typeface="Tahoma"/>
                <a:cs typeface="Tahoma"/>
                <a:sym typeface="Tahoma"/>
              </a:rPr>
              <a:t>gini</a:t>
            </a:r>
            <a:r>
              <a:rPr b="0" baseline="-25000" i="1" lang="en-US" sz="2000" u="none">
                <a:solidFill>
                  <a:schemeClr val="dk1"/>
                </a:solidFill>
                <a:latin typeface="Tahoma"/>
                <a:ea typeface="Tahoma"/>
                <a:cs typeface="Tahoma"/>
                <a:sym typeface="Tahoma"/>
              </a:rPr>
              <a:t>split</a:t>
            </a:r>
            <a:r>
              <a:rPr b="0" i="0" lang="en-US" sz="2000" u="none">
                <a:solidFill>
                  <a:schemeClr val="dk1"/>
                </a:solidFill>
                <a:latin typeface="Tahoma"/>
                <a:ea typeface="Tahoma"/>
                <a:cs typeface="Tahoma"/>
                <a:sym typeface="Tahoma"/>
              </a:rPr>
              <a:t>(</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(or the largest reduction in impurity) is chosen to split the node (</a:t>
            </a:r>
            <a:r>
              <a:rPr b="0" i="1" lang="en-US" sz="2000" u="none">
                <a:solidFill>
                  <a:srgbClr val="CC0000"/>
                </a:solidFill>
                <a:latin typeface="Tahoma"/>
                <a:ea typeface="Tahoma"/>
                <a:cs typeface="Tahoma"/>
                <a:sym typeface="Tahoma"/>
              </a:rPr>
              <a:t>need to enumerate all the possible splitting points for each attribute</a:t>
            </a:r>
            <a:r>
              <a:rPr b="0" i="0" lang="en-US" sz="2000" u="none">
                <a:solidFill>
                  <a:schemeClr val="dk1"/>
                </a:solidFill>
                <a:latin typeface="Tahoma"/>
                <a:ea typeface="Tahoma"/>
                <a:cs typeface="Tahoma"/>
                <a:sym typeface="Tahoma"/>
              </a:rPr>
              <a:t>)</a:t>
            </a:r>
            <a:endParaRPr/>
          </a:p>
        </p:txBody>
      </p:sp>
      <p:pic>
        <p:nvPicPr>
          <p:cNvPr id="296" name="Google Shape;296;p18"/>
          <p:cNvPicPr preferRelativeResize="0"/>
          <p:nvPr/>
        </p:nvPicPr>
        <p:blipFill rotWithShape="1">
          <a:blip r:embed="rId3">
            <a:alphaModFix/>
          </a:blip>
          <a:srcRect b="0" l="0" r="0" t="0"/>
          <a:stretch/>
        </p:blipFill>
        <p:spPr>
          <a:xfrm>
            <a:off x="3124200" y="1752600"/>
            <a:ext cx="2895600" cy="1066800"/>
          </a:xfrm>
          <a:prstGeom prst="rect">
            <a:avLst/>
          </a:prstGeom>
          <a:noFill/>
          <a:ln>
            <a:noFill/>
          </a:ln>
        </p:spPr>
      </p:pic>
      <p:pic>
        <p:nvPicPr>
          <p:cNvPr id="297" name="Google Shape;297;p18"/>
          <p:cNvPicPr preferRelativeResize="0"/>
          <p:nvPr/>
        </p:nvPicPr>
        <p:blipFill rotWithShape="1">
          <a:blip r:embed="rId4">
            <a:alphaModFix/>
          </a:blip>
          <a:srcRect b="0" l="0" r="0" t="0"/>
          <a:stretch/>
        </p:blipFill>
        <p:spPr>
          <a:xfrm>
            <a:off x="2819400" y="3581400"/>
            <a:ext cx="5703887" cy="854075"/>
          </a:xfrm>
          <a:prstGeom prst="rect">
            <a:avLst/>
          </a:prstGeom>
          <a:noFill/>
          <a:ln>
            <a:noFill/>
          </a:ln>
        </p:spPr>
      </p:pic>
      <p:pic>
        <p:nvPicPr>
          <p:cNvPr id="298" name="Google Shape;298;p18"/>
          <p:cNvPicPr preferRelativeResize="0"/>
          <p:nvPr>
            <p:ph idx="1" type="body"/>
          </p:nvPr>
        </p:nvPicPr>
        <p:blipFill rotWithShape="1">
          <a:blip r:embed="rId5">
            <a:alphaModFix/>
          </a:blip>
          <a:srcRect b="0" l="0" r="0" t="0"/>
          <a:stretch/>
        </p:blipFill>
        <p:spPr>
          <a:xfrm>
            <a:off x="3429000" y="4800600"/>
            <a:ext cx="4618037" cy="5222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04" name="Google Shape;304;p19"/>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Gini index (CART, IBM IntelligentMiner)</a:t>
            </a:r>
            <a:endParaRPr/>
          </a:p>
        </p:txBody>
      </p:sp>
      <p:sp>
        <p:nvSpPr>
          <p:cNvPr id="305" name="Google Shape;305;p19"/>
          <p:cNvSpPr txBox="1"/>
          <p:nvPr>
            <p:ph idx="1" type="body"/>
          </p:nvPr>
        </p:nvSpPr>
        <p:spPr>
          <a:xfrm>
            <a:off x="304800" y="1371600"/>
            <a:ext cx="85344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Ex.  D has 9 tuples in buys_computer = “yes” and 5 in “no”</a:t>
            </a:r>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Suppose the attribute income partitions D into 10 in D</a:t>
            </a:r>
            <a:r>
              <a:rPr b="0" baseline="-25000" i="0" lang="en-US" sz="2000" u="none">
                <a:solidFill>
                  <a:schemeClr val="dk1"/>
                </a:solidFill>
                <a:latin typeface="Tahoma"/>
                <a:ea typeface="Tahoma"/>
                <a:cs typeface="Tahoma"/>
                <a:sym typeface="Tahoma"/>
              </a:rPr>
              <a:t>1</a:t>
            </a:r>
            <a:r>
              <a:rPr b="0" i="0" lang="en-US" sz="2000" u="none">
                <a:solidFill>
                  <a:schemeClr val="dk1"/>
                </a:solidFill>
                <a:latin typeface="Tahoma"/>
                <a:ea typeface="Tahoma"/>
                <a:cs typeface="Tahoma"/>
                <a:sym typeface="Tahoma"/>
              </a:rPr>
              <a:t>: {low, medium} and 4 in D</a:t>
            </a:r>
            <a:r>
              <a:rPr b="0" baseline="-25000" i="0" lang="en-US" sz="2000" u="none">
                <a:solidFill>
                  <a:schemeClr val="dk1"/>
                </a:solidFill>
                <a:latin typeface="Tahoma"/>
                <a:ea typeface="Tahoma"/>
                <a:cs typeface="Tahoma"/>
                <a:sym typeface="Tahoma"/>
              </a:rPr>
              <a:t>2</a:t>
            </a:r>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85750" lvl="1" marL="742950" rtl="0" algn="l">
              <a:lnSpc>
                <a:spcPct val="110000"/>
              </a:lnSpc>
              <a:spcBef>
                <a:spcPts val="400"/>
              </a:spcBef>
              <a:spcAft>
                <a:spcPts val="0"/>
              </a:spcAft>
              <a:buSzPts val="1100"/>
              <a:buNone/>
            </a:pPr>
            <a:r>
              <a:rPr b="0" i="0" lang="en-US" sz="2000" u="none">
                <a:solidFill>
                  <a:schemeClr val="dk1"/>
                </a:solidFill>
                <a:latin typeface="Tahoma"/>
                <a:ea typeface="Tahoma"/>
                <a:cs typeface="Tahoma"/>
                <a:sym typeface="Tahoma"/>
              </a:rPr>
              <a:t>but gini</a:t>
            </a:r>
            <a:r>
              <a:rPr b="0" baseline="-25000" i="0" lang="en-US" sz="2000" u="none">
                <a:solidFill>
                  <a:schemeClr val="dk1"/>
                </a:solidFill>
                <a:latin typeface="Tahoma"/>
                <a:ea typeface="Tahoma"/>
                <a:cs typeface="Tahoma"/>
                <a:sym typeface="Tahoma"/>
              </a:rPr>
              <a:t>{medium,high}</a:t>
            </a:r>
            <a:r>
              <a:rPr b="0" i="0" lang="en-US" sz="2000" u="none">
                <a:solidFill>
                  <a:schemeClr val="dk1"/>
                </a:solidFill>
                <a:latin typeface="Tahoma"/>
                <a:ea typeface="Tahoma"/>
                <a:cs typeface="Tahoma"/>
                <a:sym typeface="Tahoma"/>
              </a:rPr>
              <a:t> is 0.30 and thus the best since it is the lowest</a:t>
            </a:r>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All attributes are assumed continuous-valued</a:t>
            </a:r>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May need other tools, e.g., clustering, to get the possible split values</a:t>
            </a:r>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Can be modified for categorical attributes</a:t>
            </a:r>
            <a:endParaRPr/>
          </a:p>
        </p:txBody>
      </p:sp>
      <p:pic>
        <p:nvPicPr>
          <p:cNvPr id="306" name="Google Shape;306;p19"/>
          <p:cNvPicPr preferRelativeResize="0"/>
          <p:nvPr>
            <p:ph idx="1" type="body"/>
          </p:nvPr>
        </p:nvPicPr>
        <p:blipFill rotWithShape="1">
          <a:blip r:embed="rId3">
            <a:alphaModFix/>
          </a:blip>
          <a:srcRect b="0" l="0" r="0" t="0"/>
          <a:stretch/>
        </p:blipFill>
        <p:spPr>
          <a:xfrm>
            <a:off x="3810000" y="1752600"/>
            <a:ext cx="3581400" cy="787400"/>
          </a:xfrm>
          <a:prstGeom prst="rect">
            <a:avLst/>
          </a:prstGeom>
          <a:noFill/>
          <a:ln>
            <a:noFill/>
          </a:ln>
        </p:spPr>
      </p:pic>
      <p:pic>
        <p:nvPicPr>
          <p:cNvPr id="307" name="Google Shape;307;p19"/>
          <p:cNvPicPr preferRelativeResize="0"/>
          <p:nvPr/>
        </p:nvPicPr>
        <p:blipFill rotWithShape="1">
          <a:blip r:embed="rId4">
            <a:alphaModFix/>
          </a:blip>
          <a:srcRect b="0" l="0" r="0" t="0"/>
          <a:stretch/>
        </p:blipFill>
        <p:spPr>
          <a:xfrm>
            <a:off x="3200400" y="2895600"/>
            <a:ext cx="5002212" cy="652462"/>
          </a:xfrm>
          <a:prstGeom prst="rect">
            <a:avLst/>
          </a:prstGeom>
          <a:noFill/>
          <a:ln>
            <a:noFill/>
          </a:ln>
        </p:spPr>
      </p:pic>
      <p:pic>
        <p:nvPicPr>
          <p:cNvPr id="308" name="Google Shape;308;p19"/>
          <p:cNvPicPr preferRelativeResize="0"/>
          <p:nvPr/>
        </p:nvPicPr>
        <p:blipFill rotWithShape="1">
          <a:blip r:embed="rId5">
            <a:alphaModFix/>
          </a:blip>
          <a:srcRect b="0" l="0" r="0" t="0"/>
          <a:stretch/>
        </p:blipFill>
        <p:spPr>
          <a:xfrm>
            <a:off x="4724400" y="3505200"/>
            <a:ext cx="4181475" cy="104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Decision Tree</a:t>
            </a:r>
            <a:endParaRPr/>
          </a:p>
        </p:txBody>
      </p:sp>
      <p:sp>
        <p:nvSpPr>
          <p:cNvPr id="150" name="Google Shape;150;p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Flowchart like tree structure</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Internal non leaf node denotes test on an attribute</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Branch represents outcome of the test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Leaf node holds a class label</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The topmost  node of the tree is the root node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bd7de1cee6_0_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15" name="Google Shape;315;g2bd7de1cee6_0_0"/>
          <p:cNvSpPr txBox="1"/>
          <p:nvPr>
            <p:ph type="title"/>
          </p:nvPr>
        </p:nvSpPr>
        <p:spPr>
          <a:xfrm>
            <a:off x="0" y="304800"/>
            <a:ext cx="9144000" cy="6858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200" u="none">
                <a:solidFill>
                  <a:srgbClr val="333399"/>
                </a:solidFill>
                <a:latin typeface="Overlock"/>
                <a:ea typeface="Overlock"/>
                <a:cs typeface="Overlock"/>
                <a:sym typeface="Overlock"/>
              </a:rPr>
              <a:t>Comparing Attribute Selection Measures</a:t>
            </a:r>
            <a:endParaRPr/>
          </a:p>
        </p:txBody>
      </p:sp>
      <p:sp>
        <p:nvSpPr>
          <p:cNvPr id="316" name="Google Shape;316;g2bd7de1cee6_0_0"/>
          <p:cNvSpPr txBox="1"/>
          <p:nvPr>
            <p:ph idx="1" type="body"/>
          </p:nvPr>
        </p:nvSpPr>
        <p:spPr>
          <a:xfrm>
            <a:off x="304800" y="1371600"/>
            <a:ext cx="8458200" cy="5257800"/>
          </a:xfrm>
          <a:prstGeom prst="rect">
            <a:avLst/>
          </a:prstGeom>
          <a:noFill/>
          <a:ln>
            <a:noFill/>
          </a:ln>
        </p:spPr>
        <p:txBody>
          <a:bodyPr anchorCtr="0" anchor="t" bIns="46025" lIns="92075" spcFirstLastPara="1" rIns="92075" wrap="square" tIns="46025">
            <a:noAutofit/>
          </a:bodyPr>
          <a:lstStyle/>
          <a:p>
            <a:pPr indent="-342900" lvl="0" marL="342900" rtl="0" algn="l">
              <a:lnSpc>
                <a:spcPct val="110000"/>
              </a:lnSpc>
              <a:spcBef>
                <a:spcPts val="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The three measures, in general, return good results but</a:t>
            </a:r>
            <a:endParaRPr b="0" i="0" sz="2800" u="none">
              <a:solidFill>
                <a:srgbClr val="000000"/>
              </a:solidFill>
              <a:latin typeface="Calibri"/>
              <a:ea typeface="Calibri"/>
              <a:cs typeface="Calibri"/>
              <a:sym typeface="Calibri"/>
            </a:endParaRPr>
          </a:p>
          <a:p>
            <a:pPr indent="-285750" lvl="1" marL="742950" rtl="0" algn="l">
              <a:lnSpc>
                <a:spcPct val="110000"/>
              </a:lnSpc>
              <a:spcBef>
                <a:spcPts val="400"/>
              </a:spcBef>
              <a:spcAft>
                <a:spcPts val="0"/>
              </a:spcAft>
              <a:buClr>
                <a:schemeClr val="hlink"/>
              </a:buClr>
              <a:buSzPts val="100"/>
              <a:buFont typeface="Noto Sans"/>
              <a:buChar char="■"/>
            </a:pPr>
            <a:r>
              <a:rPr b="1" i="0" lang="en-US" sz="2400" u="none">
                <a:solidFill>
                  <a:srgbClr val="000000"/>
                </a:solidFill>
                <a:latin typeface="Calibri"/>
                <a:ea typeface="Calibri"/>
                <a:cs typeface="Calibri"/>
                <a:sym typeface="Calibri"/>
              </a:rPr>
              <a:t>Information gain</a:t>
            </a:r>
            <a:r>
              <a:rPr b="0" i="0" lang="en-US" sz="2400" u="none">
                <a:solidFill>
                  <a:srgbClr val="000000"/>
                </a:solidFill>
                <a:latin typeface="Calibri"/>
                <a:ea typeface="Calibri"/>
                <a:cs typeface="Calibri"/>
                <a:sym typeface="Calibri"/>
              </a:rPr>
              <a:t>: </a:t>
            </a:r>
            <a:endParaRPr b="0" i="0" sz="2800" u="none">
              <a:solidFill>
                <a:srgbClr val="000000"/>
              </a:solidFill>
              <a:latin typeface="Calibri"/>
              <a:ea typeface="Calibri"/>
              <a:cs typeface="Calibri"/>
              <a:sym typeface="Calibri"/>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biased towards multivalued attributes</a:t>
            </a:r>
            <a:endParaRPr/>
          </a:p>
          <a:p>
            <a:pPr indent="-285750" lvl="1" marL="742950" rtl="0" algn="l">
              <a:lnSpc>
                <a:spcPct val="110000"/>
              </a:lnSpc>
              <a:spcBef>
                <a:spcPts val="400"/>
              </a:spcBef>
              <a:spcAft>
                <a:spcPts val="0"/>
              </a:spcAft>
              <a:buClr>
                <a:schemeClr val="hlink"/>
              </a:buClr>
              <a:buSzPts val="100"/>
              <a:buFont typeface="Noto Sans"/>
              <a:buChar char="■"/>
            </a:pPr>
            <a:r>
              <a:rPr b="1" i="0" lang="en-US" sz="2400" u="none">
                <a:solidFill>
                  <a:srgbClr val="000000"/>
                </a:solidFill>
                <a:latin typeface="Calibri"/>
                <a:ea typeface="Calibri"/>
                <a:cs typeface="Calibri"/>
                <a:sym typeface="Calibri"/>
              </a:rPr>
              <a:t>Gain ratio</a:t>
            </a:r>
            <a:r>
              <a:rPr b="0" i="0" lang="en-US" sz="2400" u="none">
                <a:solidFill>
                  <a:srgbClr val="000000"/>
                </a:solidFill>
                <a:latin typeface="Calibri"/>
                <a:ea typeface="Calibri"/>
                <a:cs typeface="Calibri"/>
                <a:sym typeface="Calibri"/>
              </a:rPr>
              <a:t>: </a:t>
            </a:r>
            <a:endParaRPr b="0" i="0" sz="2800" u="none">
              <a:solidFill>
                <a:srgbClr val="000000"/>
              </a:solidFill>
              <a:latin typeface="Calibri"/>
              <a:ea typeface="Calibri"/>
              <a:cs typeface="Calibri"/>
              <a:sym typeface="Calibri"/>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tends to prefer unbalanced splits in which one partition is much smaller than the others</a:t>
            </a:r>
            <a:endParaRPr/>
          </a:p>
          <a:p>
            <a:pPr indent="-285750" lvl="1" marL="742950" rtl="0" algn="l">
              <a:lnSpc>
                <a:spcPct val="110000"/>
              </a:lnSpc>
              <a:spcBef>
                <a:spcPts val="400"/>
              </a:spcBef>
              <a:spcAft>
                <a:spcPts val="0"/>
              </a:spcAft>
              <a:buClr>
                <a:schemeClr val="hlink"/>
              </a:buClr>
              <a:buSzPts val="100"/>
              <a:buFont typeface="Noto Sans"/>
              <a:buChar char="■"/>
            </a:pPr>
            <a:r>
              <a:rPr b="1" i="0" lang="en-US" sz="2400" u="none">
                <a:solidFill>
                  <a:srgbClr val="000000"/>
                </a:solidFill>
                <a:latin typeface="Calibri"/>
                <a:ea typeface="Calibri"/>
                <a:cs typeface="Calibri"/>
                <a:sym typeface="Calibri"/>
              </a:rPr>
              <a:t>Gini index</a:t>
            </a:r>
            <a:r>
              <a:rPr b="0" i="0" lang="en-US" sz="2400" u="none">
                <a:solidFill>
                  <a:srgbClr val="000000"/>
                </a:solidFill>
                <a:latin typeface="Calibri"/>
                <a:ea typeface="Calibri"/>
                <a:cs typeface="Calibri"/>
                <a:sym typeface="Calibri"/>
              </a:rPr>
              <a:t>: </a:t>
            </a:r>
            <a:endParaRPr b="0" i="0" sz="2800" u="none">
              <a:solidFill>
                <a:srgbClr val="000000"/>
              </a:solidFill>
              <a:latin typeface="Calibri"/>
              <a:ea typeface="Calibri"/>
              <a:cs typeface="Calibri"/>
              <a:sym typeface="Calibri"/>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biased to multivalued attributes</a:t>
            </a:r>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has difficulty when # of classes is large</a:t>
            </a:r>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tends to favor tests that result in equal-sized partitions and purity in both partitions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bd7de1cee6_0_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23" name="Google Shape;323;g2bd7de1cee6_0_7"/>
          <p:cNvSpPr txBox="1"/>
          <p:nvPr>
            <p:ph type="title"/>
          </p:nvPr>
        </p:nvSpPr>
        <p:spPr>
          <a:xfrm>
            <a:off x="0" y="304800"/>
            <a:ext cx="9144000" cy="6858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600" u="none">
                <a:solidFill>
                  <a:srgbClr val="333399"/>
                </a:solidFill>
                <a:latin typeface="Overlock"/>
                <a:ea typeface="Overlock"/>
                <a:cs typeface="Overlock"/>
                <a:sym typeface="Overlock"/>
              </a:rPr>
              <a:t>Other Attribute Selection Measures</a:t>
            </a:r>
            <a:endParaRPr/>
          </a:p>
        </p:txBody>
      </p:sp>
      <p:sp>
        <p:nvSpPr>
          <p:cNvPr id="324" name="Google Shape;324;g2bd7de1cee6_0_7"/>
          <p:cNvSpPr txBox="1"/>
          <p:nvPr>
            <p:ph idx="1" type="body"/>
          </p:nvPr>
        </p:nvSpPr>
        <p:spPr>
          <a:xfrm>
            <a:off x="304800" y="1295400"/>
            <a:ext cx="8458200" cy="5257800"/>
          </a:xfrm>
          <a:prstGeom prst="rect">
            <a:avLst/>
          </a:prstGeom>
          <a:noFill/>
          <a:ln>
            <a:noFill/>
          </a:ln>
        </p:spPr>
        <p:txBody>
          <a:bodyPr anchorCtr="0" anchor="t" bIns="46025" lIns="92075" spcFirstLastPara="1" rIns="92075" wrap="square" tIns="46025">
            <a:noAutofit/>
          </a:bodyPr>
          <a:lstStyle/>
          <a:p>
            <a:pPr indent="-342900" lvl="0" marL="342900" rtl="0" algn="l">
              <a:lnSpc>
                <a:spcPct val="130000"/>
              </a:lnSpc>
              <a:spcBef>
                <a:spcPts val="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CHAID</a:t>
            </a:r>
            <a:r>
              <a:rPr b="0" i="0" lang="en-US" sz="2000" u="none">
                <a:solidFill>
                  <a:srgbClr val="000000"/>
                </a:solidFill>
                <a:latin typeface="Calibri"/>
                <a:ea typeface="Calibri"/>
                <a:cs typeface="Calibri"/>
                <a:sym typeface="Calibri"/>
              </a:rPr>
              <a:t>: a popular decision tree algorithm, measure based on χ</a:t>
            </a:r>
            <a:r>
              <a:rPr b="0" baseline="30000" i="0" lang="en-US" sz="2000" u="none">
                <a:solidFill>
                  <a:srgbClr val="000000"/>
                </a:solidFill>
                <a:latin typeface="Calibri"/>
                <a:ea typeface="Calibri"/>
                <a:cs typeface="Calibri"/>
                <a:sym typeface="Calibri"/>
              </a:rPr>
              <a:t>2</a:t>
            </a:r>
            <a:r>
              <a:rPr b="0" i="0" lang="en-US" sz="2000" u="none">
                <a:solidFill>
                  <a:srgbClr val="000000"/>
                </a:solidFill>
                <a:latin typeface="Calibri"/>
                <a:ea typeface="Calibri"/>
                <a:cs typeface="Calibri"/>
                <a:sym typeface="Calibri"/>
              </a:rPr>
              <a:t> test for independence</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C-SEP</a:t>
            </a:r>
            <a:r>
              <a:rPr b="0" i="0" lang="en-US" sz="2000" u="none">
                <a:solidFill>
                  <a:srgbClr val="000000"/>
                </a:solidFill>
                <a:latin typeface="Calibri"/>
                <a:ea typeface="Calibri"/>
                <a:cs typeface="Calibri"/>
                <a:sym typeface="Calibri"/>
              </a:rPr>
              <a:t>: performs better than info. gain and gini index in certain cases</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G-statistic</a:t>
            </a:r>
            <a:r>
              <a:rPr b="0" i="0" lang="en-US" sz="2000" u="none">
                <a:solidFill>
                  <a:srgbClr val="000000"/>
                </a:solidFill>
                <a:latin typeface="Calibri"/>
                <a:ea typeface="Calibri"/>
                <a:cs typeface="Calibri"/>
                <a:sym typeface="Calibri"/>
              </a:rPr>
              <a:t>: has a close approximation to χ</a:t>
            </a:r>
            <a:r>
              <a:rPr b="0" baseline="30000" i="0" lang="en-US" sz="2000" u="none">
                <a:solidFill>
                  <a:srgbClr val="000000"/>
                </a:solidFill>
                <a:latin typeface="Calibri"/>
                <a:ea typeface="Calibri"/>
                <a:cs typeface="Calibri"/>
                <a:sym typeface="Calibri"/>
              </a:rPr>
              <a:t>2</a:t>
            </a:r>
            <a:r>
              <a:rPr b="0" i="0" lang="en-US" sz="2000" u="none">
                <a:solidFill>
                  <a:srgbClr val="000000"/>
                </a:solidFill>
                <a:latin typeface="Calibri"/>
                <a:ea typeface="Calibri"/>
                <a:cs typeface="Calibri"/>
                <a:sym typeface="Calibri"/>
              </a:rPr>
              <a:t> distribution </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MDL (Minimal Description Length) principle</a:t>
            </a:r>
            <a:r>
              <a:rPr b="0" i="0" lang="en-US" sz="2000" u="none">
                <a:solidFill>
                  <a:srgbClr val="000000"/>
                </a:solidFill>
                <a:latin typeface="Calibri"/>
                <a:ea typeface="Calibri"/>
                <a:cs typeface="Calibri"/>
                <a:sym typeface="Calibri"/>
              </a:rPr>
              <a:t> (i.e., the simplest solution is preferred): </a:t>
            </a:r>
            <a:endParaRPr b="0" i="0" sz="2800" u="none">
              <a:solidFill>
                <a:srgbClr val="000000"/>
              </a:solidFill>
              <a:latin typeface="Calibri"/>
              <a:ea typeface="Calibri"/>
              <a:cs typeface="Calibri"/>
              <a:sym typeface="Calibri"/>
            </a:endParaRPr>
          </a:p>
          <a:p>
            <a:pPr indent="-285750" lvl="1" marL="742950" rtl="0" algn="l">
              <a:lnSpc>
                <a:spcPct val="130000"/>
              </a:lnSpc>
              <a:spcBef>
                <a:spcPts val="400"/>
              </a:spcBef>
              <a:spcAft>
                <a:spcPts val="0"/>
              </a:spcAft>
              <a:buClr>
                <a:schemeClr val="hlink"/>
              </a:buClr>
              <a:buSzPts val="100"/>
              <a:buFont typeface="Noto Sans"/>
              <a:buChar char="■"/>
            </a:pPr>
            <a:r>
              <a:rPr b="0" i="0" lang="en-US" sz="2000" u="none">
                <a:solidFill>
                  <a:srgbClr val="000000"/>
                </a:solidFill>
                <a:latin typeface="Calibri"/>
                <a:ea typeface="Calibri"/>
                <a:cs typeface="Calibri"/>
                <a:sym typeface="Calibri"/>
              </a:rPr>
              <a:t>The best tree as the one that requires the fewest # of bits to both (1) encode the tree, and (2) encode the exceptions to the tree</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none">
                <a:solidFill>
                  <a:srgbClr val="000000"/>
                </a:solidFill>
                <a:latin typeface="Calibri"/>
                <a:ea typeface="Calibri"/>
                <a:cs typeface="Calibri"/>
                <a:sym typeface="Calibri"/>
              </a:rPr>
              <a:t>Multivariate splits (partition based on multiple variable combinations)</a:t>
            </a:r>
            <a:endParaRPr b="0" i="0" sz="2800" u="none">
              <a:solidFill>
                <a:srgbClr val="000000"/>
              </a:solidFill>
              <a:latin typeface="Calibri"/>
              <a:ea typeface="Calibri"/>
              <a:cs typeface="Calibri"/>
              <a:sym typeface="Calibri"/>
            </a:endParaRPr>
          </a:p>
          <a:p>
            <a:pPr indent="-285750" lvl="1" marL="742950" rtl="0" algn="l">
              <a:lnSpc>
                <a:spcPct val="130000"/>
              </a:lnSpc>
              <a:spcBef>
                <a:spcPts val="400"/>
              </a:spcBef>
              <a:spcAft>
                <a:spcPts val="0"/>
              </a:spcAft>
              <a:buClr>
                <a:schemeClr val="hlink"/>
              </a:buClr>
              <a:buSzPts val="100"/>
              <a:buFont typeface="Noto Sans"/>
              <a:buChar char="■"/>
            </a:pPr>
            <a:r>
              <a:rPr b="0" i="0" lang="en-US" sz="2000" u="sng">
                <a:solidFill>
                  <a:srgbClr val="000000"/>
                </a:solidFill>
                <a:latin typeface="Calibri"/>
                <a:ea typeface="Calibri"/>
                <a:cs typeface="Calibri"/>
                <a:sym typeface="Calibri"/>
              </a:rPr>
              <a:t>CART</a:t>
            </a:r>
            <a:r>
              <a:rPr b="0" i="0" lang="en-US" sz="2000" u="none">
                <a:solidFill>
                  <a:srgbClr val="000000"/>
                </a:solidFill>
                <a:latin typeface="Calibri"/>
                <a:ea typeface="Calibri"/>
                <a:cs typeface="Calibri"/>
                <a:sym typeface="Calibri"/>
              </a:rPr>
              <a:t>: finds multivariate splits based on a linear comb. of attrs.</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none">
                <a:solidFill>
                  <a:srgbClr val="000000"/>
                </a:solidFill>
                <a:latin typeface="Calibri"/>
                <a:ea typeface="Calibri"/>
                <a:cs typeface="Calibri"/>
                <a:sym typeface="Calibri"/>
              </a:rPr>
              <a:t>Which attribute selection measure is the best?</a:t>
            </a:r>
            <a:endParaRPr b="0" i="0" sz="2800" u="none">
              <a:solidFill>
                <a:srgbClr val="000000"/>
              </a:solidFill>
              <a:latin typeface="Calibri"/>
              <a:ea typeface="Calibri"/>
              <a:cs typeface="Calibri"/>
              <a:sym typeface="Calibri"/>
            </a:endParaRPr>
          </a:p>
          <a:p>
            <a:pPr indent="-285750" lvl="1" marL="742950" rtl="0" algn="l">
              <a:lnSpc>
                <a:spcPct val="130000"/>
              </a:lnSpc>
              <a:spcBef>
                <a:spcPts val="400"/>
              </a:spcBef>
              <a:spcAft>
                <a:spcPts val="0"/>
              </a:spcAft>
              <a:buClr>
                <a:schemeClr val="hlink"/>
              </a:buClr>
              <a:buSzPts val="100"/>
              <a:buFont typeface="Noto Sans"/>
              <a:buChar char="■"/>
            </a:pPr>
            <a:r>
              <a:rPr b="0" i="0" lang="en-US" sz="2000" u="none">
                <a:solidFill>
                  <a:srgbClr val="000000"/>
                </a:solidFill>
                <a:latin typeface="Calibri"/>
                <a:ea typeface="Calibri"/>
                <a:cs typeface="Calibri"/>
                <a:sym typeface="Calibri"/>
              </a:rPr>
              <a:t> Most give good results, none is significantly superior than others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bd7de1cee6_0_1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31" name="Google Shape;331;g2bd7de1cee6_0_14"/>
          <p:cNvSpPr txBox="1"/>
          <p:nvPr>
            <p:ph type="title"/>
          </p:nvPr>
        </p:nvSpPr>
        <p:spPr>
          <a:xfrm>
            <a:off x="381000" y="304800"/>
            <a:ext cx="8305800" cy="6858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600" u="none">
                <a:solidFill>
                  <a:srgbClr val="333399"/>
                </a:solidFill>
                <a:latin typeface="Overlock"/>
                <a:ea typeface="Overlock"/>
                <a:cs typeface="Overlock"/>
                <a:sym typeface="Overlock"/>
              </a:rPr>
              <a:t>Overfitting and Tree Pruning</a:t>
            </a:r>
            <a:endParaRPr/>
          </a:p>
        </p:txBody>
      </p:sp>
      <p:sp>
        <p:nvSpPr>
          <p:cNvPr id="332" name="Google Shape;332;g2bd7de1cee6_0_14"/>
          <p:cNvSpPr txBox="1"/>
          <p:nvPr>
            <p:ph idx="1" type="body"/>
          </p:nvPr>
        </p:nvSpPr>
        <p:spPr>
          <a:xfrm>
            <a:off x="304800" y="1371600"/>
            <a:ext cx="8458200" cy="5257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0"/>
              </a:spcBef>
              <a:spcAft>
                <a:spcPts val="0"/>
              </a:spcAft>
              <a:buClr>
                <a:schemeClr val="folHlink"/>
              </a:buClr>
              <a:buSzPts val="100"/>
              <a:buFont typeface="Noto Sans"/>
              <a:buChar char="■"/>
            </a:pPr>
            <a:r>
              <a:rPr b="0" i="0" lang="en-US" sz="2400" u="sng">
                <a:solidFill>
                  <a:srgbClr val="000000"/>
                </a:solidFill>
                <a:latin typeface="Calibri"/>
                <a:ea typeface="Calibri"/>
                <a:cs typeface="Calibri"/>
                <a:sym typeface="Calibri"/>
              </a:rPr>
              <a:t>Overfitting</a:t>
            </a:r>
            <a:r>
              <a:rPr b="0" i="0" lang="en-US" sz="2400" u="none">
                <a:solidFill>
                  <a:srgbClr val="000000"/>
                </a:solidFill>
                <a:latin typeface="Calibri"/>
                <a:ea typeface="Calibri"/>
                <a:cs typeface="Calibri"/>
                <a:sym typeface="Calibri"/>
              </a:rPr>
              <a:t>:  An induced tree may overfit the training data </a:t>
            </a:r>
            <a:endParaRPr b="0" i="0" sz="2800" u="none">
              <a:solidFill>
                <a:srgbClr val="000000"/>
              </a:solidFill>
              <a:latin typeface="Calibri"/>
              <a:ea typeface="Calibri"/>
              <a:cs typeface="Calibri"/>
              <a:sym typeface="Calibri"/>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Too many branches, some may reflect anomalies due to noise or outliers</a:t>
            </a:r>
            <a:endParaRPr b="0" i="0" sz="2800" u="none">
              <a:solidFill>
                <a:srgbClr val="000000"/>
              </a:solidFill>
              <a:latin typeface="Calibri"/>
              <a:ea typeface="Calibri"/>
              <a:cs typeface="Calibri"/>
              <a:sym typeface="Calibri"/>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Poor accuracy for unseen samples</a:t>
            </a:r>
            <a:endParaRPr b="0" i="0" sz="2800" u="none">
              <a:solidFill>
                <a:srgbClr val="000000"/>
              </a:solidFill>
              <a:latin typeface="Calibri"/>
              <a:ea typeface="Calibri"/>
              <a:cs typeface="Calibri"/>
              <a:sym typeface="Calibri"/>
            </a:endParaRPr>
          </a:p>
          <a:p>
            <a:pPr indent="-342900" lvl="0" marL="342900" rtl="0" algn="l">
              <a:lnSpc>
                <a:spcPct val="10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Two approaches to avoid overfitting </a:t>
            </a:r>
            <a:endParaRPr b="0" i="0" sz="2800" u="none">
              <a:solidFill>
                <a:srgbClr val="000000"/>
              </a:solidFill>
              <a:latin typeface="Calibri"/>
              <a:ea typeface="Calibri"/>
              <a:cs typeface="Calibri"/>
              <a:sym typeface="Calibri"/>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sng">
                <a:solidFill>
                  <a:srgbClr val="000000"/>
                </a:solidFill>
                <a:latin typeface="Calibri"/>
                <a:ea typeface="Calibri"/>
                <a:cs typeface="Calibri"/>
                <a:sym typeface="Calibri"/>
              </a:rPr>
              <a:t>Prepruning</a:t>
            </a:r>
            <a:r>
              <a:rPr b="0" i="0" lang="en-US" sz="2400" u="none">
                <a:solidFill>
                  <a:srgbClr val="000000"/>
                </a:solidFill>
                <a:latin typeface="Calibri"/>
                <a:ea typeface="Calibri"/>
                <a:cs typeface="Calibri"/>
                <a:sym typeface="Calibri"/>
              </a:rPr>
              <a:t>: </a:t>
            </a:r>
            <a:r>
              <a:rPr b="0" i="1" lang="en-US" sz="2400" u="none">
                <a:solidFill>
                  <a:srgbClr val="000000"/>
                </a:solidFill>
                <a:latin typeface="Calibri"/>
                <a:ea typeface="Calibri"/>
                <a:cs typeface="Calibri"/>
                <a:sym typeface="Calibri"/>
              </a:rPr>
              <a:t>Halt tree construction early</a:t>
            </a:r>
            <a:r>
              <a:rPr b="0" i="0" lang="en-US" sz="2400" u="none">
                <a:solidFill>
                  <a:srgbClr val="000000"/>
                </a:solidFill>
                <a:latin typeface="Calibri"/>
                <a:ea typeface="Calibri"/>
                <a:cs typeface="Calibri"/>
                <a:sym typeface="Calibri"/>
              </a:rPr>
              <a:t> ̵ do not split a node if this would result in the goodness measure falling below a threshold</a:t>
            </a:r>
            <a:endParaRPr b="0" i="0" sz="2800" u="none">
              <a:solidFill>
                <a:srgbClr val="000000"/>
              </a:solidFill>
              <a:latin typeface="Calibri"/>
              <a:ea typeface="Calibri"/>
              <a:cs typeface="Calibri"/>
              <a:sym typeface="Calibri"/>
            </a:endParaRPr>
          </a:p>
          <a:p>
            <a:pPr indent="-228600" lvl="2" marL="1143000" rtl="0" algn="l">
              <a:lnSpc>
                <a:spcPct val="10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Difficult to choose an appropriate threshold</a:t>
            </a:r>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sng">
                <a:solidFill>
                  <a:srgbClr val="000000"/>
                </a:solidFill>
                <a:latin typeface="Calibri"/>
                <a:ea typeface="Calibri"/>
                <a:cs typeface="Calibri"/>
                <a:sym typeface="Calibri"/>
              </a:rPr>
              <a:t>Postpruning</a:t>
            </a:r>
            <a:r>
              <a:rPr b="0" i="0" lang="en-US" sz="2400" u="none">
                <a:solidFill>
                  <a:srgbClr val="000000"/>
                </a:solidFill>
                <a:latin typeface="Calibri"/>
                <a:ea typeface="Calibri"/>
                <a:cs typeface="Calibri"/>
                <a:sym typeface="Calibri"/>
              </a:rPr>
              <a:t>: </a:t>
            </a:r>
            <a:r>
              <a:rPr b="0" i="1" lang="en-US" sz="2400" u="none">
                <a:solidFill>
                  <a:srgbClr val="000000"/>
                </a:solidFill>
                <a:latin typeface="Calibri"/>
                <a:ea typeface="Calibri"/>
                <a:cs typeface="Calibri"/>
                <a:sym typeface="Calibri"/>
              </a:rPr>
              <a:t>Remove branches</a:t>
            </a:r>
            <a:r>
              <a:rPr b="0" i="0" lang="en-US" sz="2400" u="none">
                <a:solidFill>
                  <a:srgbClr val="000000"/>
                </a:solidFill>
                <a:latin typeface="Calibri"/>
                <a:ea typeface="Calibri"/>
                <a:cs typeface="Calibri"/>
                <a:sym typeface="Calibri"/>
              </a:rPr>
              <a:t> from a “fully grown” tree—get a sequence of progressively pruned trees</a:t>
            </a:r>
            <a:endParaRPr b="0" i="0" sz="2800" u="none">
              <a:solidFill>
                <a:srgbClr val="000000"/>
              </a:solidFill>
              <a:latin typeface="Calibri"/>
              <a:ea typeface="Calibri"/>
              <a:cs typeface="Calibri"/>
              <a:sym typeface="Calibri"/>
            </a:endParaRPr>
          </a:p>
          <a:p>
            <a:pPr indent="-228600" lvl="2" marL="1143000" rtl="0" algn="l">
              <a:lnSpc>
                <a:spcPct val="10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Use a set of data different from the training data to decide which is the “best pruned tree”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bd7de1cee6_0_2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39" name="Google Shape;339;g2bd7de1cee6_0_21"/>
          <p:cNvSpPr txBox="1"/>
          <p:nvPr>
            <p:ph type="title"/>
          </p:nvPr>
        </p:nvSpPr>
        <p:spPr>
          <a:xfrm>
            <a:off x="0" y="152400"/>
            <a:ext cx="9144000" cy="1062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200" u="none">
                <a:solidFill>
                  <a:srgbClr val="333399"/>
                </a:solidFill>
                <a:latin typeface="Overlock"/>
                <a:ea typeface="Overlock"/>
                <a:cs typeface="Overlock"/>
                <a:sym typeface="Overlock"/>
              </a:rPr>
              <a:t>Enhancements to Basic Decision Tree Induction</a:t>
            </a:r>
            <a:endParaRPr/>
          </a:p>
        </p:txBody>
      </p:sp>
      <p:sp>
        <p:nvSpPr>
          <p:cNvPr id="340" name="Google Shape;340;g2bd7de1cee6_0_21"/>
          <p:cNvSpPr/>
          <p:nvPr>
            <p:ph idx="1" type="body"/>
          </p:nvPr>
        </p:nvSpPr>
        <p:spPr>
          <a:xfrm>
            <a:off x="228600" y="1371600"/>
            <a:ext cx="8534400" cy="5105400"/>
          </a:xfrm>
          <a:prstGeom prst="flowChartProcess">
            <a:avLst/>
          </a:prstGeom>
          <a:noFill/>
          <a:ln>
            <a:noFill/>
          </a:ln>
        </p:spPr>
        <p:txBody>
          <a:bodyPr anchorCtr="0" anchor="t" bIns="46025" lIns="92075" spcFirstLastPara="1" rIns="92075" wrap="square" tIns="46025">
            <a:noAutofit/>
          </a:bodyPr>
          <a:lstStyle/>
          <a:p>
            <a:pPr indent="-342900" lvl="0" marL="342900" rtl="0" algn="l">
              <a:lnSpc>
                <a:spcPct val="105000"/>
              </a:lnSpc>
              <a:spcBef>
                <a:spcPts val="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Allow for </a:t>
            </a:r>
            <a:r>
              <a:rPr b="1" i="0" lang="en-US" sz="2400" u="none">
                <a:solidFill>
                  <a:srgbClr val="000000"/>
                </a:solidFill>
                <a:latin typeface="Calibri"/>
                <a:ea typeface="Calibri"/>
                <a:cs typeface="Calibri"/>
                <a:sym typeface="Calibri"/>
              </a:rPr>
              <a:t>continuous-valued attributes</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Dynamically define new discrete-valued attributes that partition the continuous attribute value into a discrete set of intervals</a:t>
            </a:r>
            <a:endParaRPr b="0" i="0" sz="2800" u="none">
              <a:solidFill>
                <a:srgbClr val="000000"/>
              </a:solidFill>
              <a:latin typeface="Calibri"/>
              <a:ea typeface="Calibri"/>
              <a:cs typeface="Calibri"/>
              <a:sym typeface="Calibri"/>
            </a:endParaRPr>
          </a:p>
          <a:p>
            <a:pPr indent="-342900" lvl="0" marL="342900" rtl="0" algn="l">
              <a:lnSpc>
                <a:spcPct val="105000"/>
              </a:lnSpc>
              <a:spcBef>
                <a:spcPts val="6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Handle </a:t>
            </a:r>
            <a:r>
              <a:rPr b="1" i="0" lang="en-US" sz="2400" u="none">
                <a:solidFill>
                  <a:srgbClr val="000000"/>
                </a:solidFill>
                <a:latin typeface="Calibri"/>
                <a:ea typeface="Calibri"/>
                <a:cs typeface="Calibri"/>
                <a:sym typeface="Calibri"/>
              </a:rPr>
              <a:t>missing attribute values</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Assign the most common value of the attribute</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Assign probability to each of the possible values</a:t>
            </a:r>
            <a:endParaRPr b="0" i="0" sz="2800" u="none">
              <a:solidFill>
                <a:srgbClr val="000000"/>
              </a:solidFill>
              <a:latin typeface="Calibri"/>
              <a:ea typeface="Calibri"/>
              <a:cs typeface="Calibri"/>
              <a:sym typeface="Calibri"/>
            </a:endParaRPr>
          </a:p>
          <a:p>
            <a:pPr indent="-342900" lvl="0" marL="342900" rtl="0" algn="l">
              <a:lnSpc>
                <a:spcPct val="105000"/>
              </a:lnSpc>
              <a:spcBef>
                <a:spcPts val="600"/>
              </a:spcBef>
              <a:spcAft>
                <a:spcPts val="0"/>
              </a:spcAft>
              <a:buClr>
                <a:schemeClr val="folHlink"/>
              </a:buClr>
              <a:buSzPts val="100"/>
              <a:buFont typeface="Noto Sans"/>
              <a:buChar char="■"/>
            </a:pPr>
            <a:r>
              <a:rPr b="1" i="0" lang="en-US" sz="2400" u="none">
                <a:solidFill>
                  <a:srgbClr val="000000"/>
                </a:solidFill>
                <a:latin typeface="Calibri"/>
                <a:ea typeface="Calibri"/>
                <a:cs typeface="Calibri"/>
                <a:sym typeface="Calibri"/>
              </a:rPr>
              <a:t>Attribute construction</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Create new attributes based on existing ones that are sparsely represented</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This reduces fragmentation, repetition, and replication</a:t>
            </a:r>
            <a:endParaRPr/>
          </a:p>
        </p:txBody>
      </p:sp>
      <p:sp>
        <p:nvSpPr>
          <p:cNvPr id="341" name="Google Shape;341;g2bd7de1cee6_0_21"/>
          <p:cNvSpPr/>
          <p:nvPr/>
        </p:nvSpPr>
        <p:spPr>
          <a:xfrm>
            <a:off x="1905000" y="3352800"/>
            <a:ext cx="76200" cy="76200"/>
          </a:xfrm>
          <a:prstGeom prst="flowChartInternalStorage">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2" name="Google Shape;342;g2bd7de1cee6_0_21"/>
          <p:cNvCxnSpPr/>
          <p:nvPr/>
        </p:nvCxnSpPr>
        <p:spPr>
          <a:xfrm>
            <a:off x="990600" y="3581400"/>
            <a:ext cx="7086600" cy="0"/>
          </a:xfrm>
          <a:prstGeom prst="straightConnector1">
            <a:avLst/>
          </a:prstGeom>
          <a:noFill/>
          <a:ln>
            <a:noFill/>
          </a:ln>
        </p:spPr>
      </p:cxnSp>
      <p:cxnSp>
        <p:nvCxnSpPr>
          <p:cNvPr id="343" name="Google Shape;343;g2bd7de1cee6_0_21"/>
          <p:cNvCxnSpPr/>
          <p:nvPr/>
        </p:nvCxnSpPr>
        <p:spPr>
          <a:xfrm>
            <a:off x="990600" y="3505200"/>
            <a:ext cx="7162800" cy="0"/>
          </a:xfrm>
          <a:prstGeom prst="straightConnector1">
            <a:avLst/>
          </a:prstGeom>
          <a:noFill/>
          <a:ln>
            <a:noFil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0"/>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50" name="Google Shape;350;p20"/>
          <p:cNvSpPr txBox="1"/>
          <p:nvPr/>
        </p:nvSpPr>
        <p:spPr>
          <a:xfrm>
            <a:off x="7010400" y="2819400"/>
            <a:ext cx="1828800" cy="15525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Let’s investigate the attribute </a:t>
            </a:r>
            <a:r>
              <a:rPr b="0" i="1" lang="en-US" sz="2400" u="none" cap="none" strike="noStrike">
                <a:solidFill>
                  <a:schemeClr val="dk1"/>
                </a:solidFill>
                <a:latin typeface="Times New Roman"/>
                <a:ea typeface="Times New Roman"/>
                <a:cs typeface="Times New Roman"/>
                <a:sym typeface="Times New Roman"/>
              </a:rPr>
              <a:t>Wind</a:t>
            </a:r>
            <a:endParaRPr b="0" i="0" sz="1400" u="none" cap="none" strike="noStrike">
              <a:solidFill>
                <a:srgbClr val="000000"/>
              </a:solidFill>
              <a:latin typeface="Arial"/>
              <a:ea typeface="Arial"/>
              <a:cs typeface="Arial"/>
              <a:sym typeface="Arial"/>
            </a:endParaRPr>
          </a:p>
        </p:txBody>
      </p:sp>
      <p:sp>
        <p:nvSpPr>
          <p:cNvPr id="351" name="Google Shape;351;p20"/>
          <p:cNvSpPr txBox="1"/>
          <p:nvPr/>
        </p:nvSpPr>
        <p:spPr>
          <a:xfrm>
            <a:off x="381000" y="10668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Which Attribute is the Best Classifier?: Information Gain</a:t>
            </a:r>
            <a:endParaRPr b="0" i="0" sz="1400" u="none" cap="none" strike="noStrike">
              <a:solidFill>
                <a:srgbClr val="000000"/>
              </a:solidFill>
              <a:latin typeface="Arial"/>
              <a:ea typeface="Arial"/>
              <a:cs typeface="Arial"/>
              <a:sym typeface="Arial"/>
            </a:endParaRPr>
          </a:p>
        </p:txBody>
      </p:sp>
      <p:pic>
        <p:nvPicPr>
          <p:cNvPr id="352" name="Google Shape;352;p20"/>
          <p:cNvPicPr preferRelativeResize="0"/>
          <p:nvPr/>
        </p:nvPicPr>
        <p:blipFill rotWithShape="1">
          <a:blip r:embed="rId3">
            <a:alphaModFix/>
          </a:blip>
          <a:srcRect b="0" l="0" r="0" t="0"/>
          <a:stretch/>
        </p:blipFill>
        <p:spPr>
          <a:xfrm>
            <a:off x="381000" y="1911350"/>
            <a:ext cx="6400800" cy="4413250"/>
          </a:xfrm>
          <a:prstGeom prst="rect">
            <a:avLst/>
          </a:prstGeom>
          <a:noFill/>
          <a:ln>
            <a:noFill/>
          </a:ln>
        </p:spPr>
      </p:pic>
      <p:sp>
        <p:nvSpPr>
          <p:cNvPr id="353" name="Google Shape;353;p20"/>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1"/>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60" name="Google Shape;360;p21"/>
          <p:cNvSpPr txBox="1"/>
          <p:nvPr/>
        </p:nvSpPr>
        <p:spPr>
          <a:xfrm>
            <a:off x="457200" y="1981200"/>
            <a:ext cx="7772400"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The collection of examples has 9 positive values and 5 negative ones</a:t>
            </a:r>
            <a:endParaRPr b="0" i="0" sz="1400" u="none" cap="none" strike="noStrike">
              <a:solidFill>
                <a:srgbClr val="000000"/>
              </a:solidFill>
              <a:latin typeface="Arial"/>
              <a:ea typeface="Arial"/>
              <a:cs typeface="Arial"/>
              <a:sym typeface="Arial"/>
            </a:endParaRPr>
          </a:p>
        </p:txBody>
      </p:sp>
      <p:sp>
        <p:nvSpPr>
          <p:cNvPr id="361" name="Google Shape;361;p21"/>
          <p:cNvSpPr txBox="1"/>
          <p:nvPr/>
        </p:nvSpPr>
        <p:spPr>
          <a:xfrm>
            <a:off x="381000" y="9906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Which Attribute is the Best Classifier?: Information Gain</a:t>
            </a:r>
            <a:endParaRPr b="0" i="0" sz="1400" u="none" cap="none" strike="noStrike">
              <a:solidFill>
                <a:srgbClr val="000000"/>
              </a:solidFill>
              <a:latin typeface="Arial"/>
              <a:ea typeface="Arial"/>
              <a:cs typeface="Arial"/>
              <a:sym typeface="Arial"/>
            </a:endParaRPr>
          </a:p>
        </p:txBody>
      </p:sp>
      <p:grpSp>
        <p:nvGrpSpPr>
          <p:cNvPr id="362" name="Google Shape;362;p21"/>
          <p:cNvGrpSpPr/>
          <p:nvPr/>
        </p:nvGrpSpPr>
        <p:grpSpPr>
          <a:xfrm>
            <a:off x="3200400" y="3200400"/>
            <a:ext cx="2438400" cy="382587"/>
            <a:chOff x="2501" y="2063"/>
            <a:chExt cx="1332" cy="198"/>
          </a:xfrm>
        </p:grpSpPr>
        <p:pic>
          <p:nvPicPr>
            <p:cNvPr id="363" name="Google Shape;363;p21"/>
            <p:cNvPicPr preferRelativeResize="0"/>
            <p:nvPr/>
          </p:nvPicPr>
          <p:blipFill rotWithShape="1">
            <a:blip r:embed="rId3">
              <a:alphaModFix/>
            </a:blip>
            <a:srcRect b="0" l="0" r="0" t="0"/>
            <a:stretch/>
          </p:blipFill>
          <p:spPr>
            <a:xfrm>
              <a:off x="2501" y="2063"/>
              <a:ext cx="758" cy="198"/>
            </a:xfrm>
            <a:prstGeom prst="rect">
              <a:avLst/>
            </a:prstGeom>
            <a:noFill/>
            <a:ln>
              <a:noFill/>
            </a:ln>
          </p:spPr>
        </p:pic>
        <p:pic>
          <p:nvPicPr>
            <p:cNvPr id="364" name="Google Shape;364;p21"/>
            <p:cNvPicPr preferRelativeResize="0"/>
            <p:nvPr/>
          </p:nvPicPr>
          <p:blipFill rotWithShape="1">
            <a:blip r:embed="rId4">
              <a:alphaModFix/>
            </a:blip>
            <a:srcRect b="0" l="0" r="0" t="0"/>
            <a:stretch/>
          </p:blipFill>
          <p:spPr>
            <a:xfrm>
              <a:off x="3216" y="2064"/>
              <a:ext cx="617" cy="170"/>
            </a:xfrm>
            <a:prstGeom prst="rect">
              <a:avLst/>
            </a:prstGeom>
            <a:noFill/>
            <a:ln>
              <a:noFill/>
            </a:ln>
          </p:spPr>
        </p:pic>
      </p:grpSp>
      <p:sp>
        <p:nvSpPr>
          <p:cNvPr id="365" name="Google Shape;365;p21"/>
          <p:cNvSpPr txBox="1"/>
          <p:nvPr/>
        </p:nvSpPr>
        <p:spPr>
          <a:xfrm>
            <a:off x="457200" y="3962400"/>
            <a:ext cx="8153400" cy="1917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Eight (6 positive and 2 negative ones) of these examples have the attribute value </a:t>
            </a:r>
            <a:r>
              <a:rPr b="0" i="1" lang="en-US" sz="2400" u="none" cap="none" strike="noStrike">
                <a:solidFill>
                  <a:schemeClr val="dk1"/>
                </a:solidFill>
                <a:latin typeface="Tahoma"/>
                <a:ea typeface="Tahoma"/>
                <a:cs typeface="Tahoma"/>
                <a:sym typeface="Tahoma"/>
              </a:rPr>
              <a:t>Wind = Weak</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Six (3 positive and 3 negative ones) of these examples have the attribute value </a:t>
            </a:r>
            <a:r>
              <a:rPr b="0" i="1" lang="en-US" sz="2400" u="none" cap="none" strike="noStrike">
                <a:solidFill>
                  <a:schemeClr val="dk1"/>
                </a:solidFill>
                <a:latin typeface="Tahoma"/>
                <a:ea typeface="Tahoma"/>
                <a:cs typeface="Tahoma"/>
                <a:sym typeface="Tahoma"/>
              </a:rPr>
              <a:t>Wind = Strong</a:t>
            </a:r>
            <a:endParaRPr b="0" i="0" sz="1400" u="none" cap="none" strike="noStrike">
              <a:solidFill>
                <a:srgbClr val="000000"/>
              </a:solidFill>
              <a:latin typeface="Arial"/>
              <a:ea typeface="Arial"/>
              <a:cs typeface="Arial"/>
              <a:sym typeface="Arial"/>
            </a:endParaRPr>
          </a:p>
        </p:txBody>
      </p:sp>
      <p:sp>
        <p:nvSpPr>
          <p:cNvPr id="366" name="Google Shape;366;p21"/>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73" name="Google Shape;373;p22"/>
          <p:cNvSpPr txBox="1"/>
          <p:nvPr/>
        </p:nvSpPr>
        <p:spPr>
          <a:xfrm>
            <a:off x="457200" y="2057400"/>
            <a:ext cx="7772400" cy="1187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The information gain obtained by separating the examples according to the attribute </a:t>
            </a:r>
            <a:r>
              <a:rPr b="0" i="1" lang="en-US" sz="2400" u="none" cap="none" strike="noStrike">
                <a:solidFill>
                  <a:schemeClr val="dk1"/>
                </a:solidFill>
                <a:latin typeface="Tahoma"/>
                <a:ea typeface="Tahoma"/>
                <a:cs typeface="Tahoma"/>
                <a:sym typeface="Tahoma"/>
              </a:rPr>
              <a:t>Wind</a:t>
            </a:r>
            <a:r>
              <a:rPr b="0" i="0" lang="en-US" sz="2400" u="none" cap="none" strike="noStrike">
                <a:solidFill>
                  <a:schemeClr val="dk1"/>
                </a:solidFill>
                <a:latin typeface="Tahoma"/>
                <a:ea typeface="Tahoma"/>
                <a:cs typeface="Tahoma"/>
                <a:sym typeface="Tahoma"/>
              </a:rPr>
              <a:t> is calculated as:</a:t>
            </a:r>
            <a:endParaRPr b="0" i="0" sz="1400" u="none" cap="none" strike="noStrike">
              <a:solidFill>
                <a:srgbClr val="000000"/>
              </a:solidFill>
              <a:latin typeface="Arial"/>
              <a:ea typeface="Arial"/>
              <a:cs typeface="Arial"/>
              <a:sym typeface="Arial"/>
            </a:endParaRPr>
          </a:p>
        </p:txBody>
      </p:sp>
      <p:sp>
        <p:nvSpPr>
          <p:cNvPr id="374" name="Google Shape;374;p22"/>
          <p:cNvSpPr txBox="1"/>
          <p:nvPr/>
        </p:nvSpPr>
        <p:spPr>
          <a:xfrm>
            <a:off x="381000" y="10668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Which Attribute is the Best Classifier?: Information Gain</a:t>
            </a:r>
            <a:endParaRPr b="0" i="0" sz="1400" u="none" cap="none" strike="noStrike">
              <a:solidFill>
                <a:srgbClr val="000000"/>
              </a:solidFill>
              <a:latin typeface="Arial"/>
              <a:ea typeface="Arial"/>
              <a:cs typeface="Arial"/>
              <a:sym typeface="Arial"/>
            </a:endParaRPr>
          </a:p>
        </p:txBody>
      </p:sp>
      <p:pic>
        <p:nvPicPr>
          <p:cNvPr id="375" name="Google Shape;375;p22"/>
          <p:cNvPicPr preferRelativeResize="0"/>
          <p:nvPr/>
        </p:nvPicPr>
        <p:blipFill rotWithShape="1">
          <a:blip r:embed="rId3">
            <a:alphaModFix/>
          </a:blip>
          <a:srcRect b="0" l="0" r="0" t="0"/>
          <a:stretch/>
        </p:blipFill>
        <p:spPr>
          <a:xfrm>
            <a:off x="457200" y="3276600"/>
            <a:ext cx="7772400" cy="3048000"/>
          </a:xfrm>
          <a:prstGeom prst="rect">
            <a:avLst/>
          </a:prstGeom>
          <a:noFill/>
          <a:ln>
            <a:noFill/>
          </a:ln>
        </p:spPr>
      </p:pic>
      <p:sp>
        <p:nvSpPr>
          <p:cNvPr id="376" name="Google Shape;376;p22"/>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83" name="Google Shape;383;p23"/>
          <p:cNvSpPr txBox="1"/>
          <p:nvPr/>
        </p:nvSpPr>
        <p:spPr>
          <a:xfrm>
            <a:off x="457200" y="1905000"/>
            <a:ext cx="7772400"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We calculate the Info Gain for each attribute and select the attribute having the highest Info Gain</a:t>
            </a:r>
            <a:endParaRPr b="0" i="0" sz="1400" u="none" cap="none" strike="noStrike">
              <a:solidFill>
                <a:srgbClr val="000000"/>
              </a:solidFill>
              <a:latin typeface="Arial"/>
              <a:ea typeface="Arial"/>
              <a:cs typeface="Arial"/>
              <a:sym typeface="Arial"/>
            </a:endParaRPr>
          </a:p>
        </p:txBody>
      </p:sp>
      <p:sp>
        <p:nvSpPr>
          <p:cNvPr id="384" name="Google Shape;384;p23"/>
          <p:cNvSpPr txBox="1"/>
          <p:nvPr/>
        </p:nvSpPr>
        <p:spPr>
          <a:xfrm>
            <a:off x="381000" y="9906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Which Attribute is the Best Classifier?: Information Gain</a:t>
            </a:r>
            <a:endParaRPr b="0" i="0" sz="1400" u="none" cap="none" strike="noStrike">
              <a:solidFill>
                <a:srgbClr val="000000"/>
              </a:solidFill>
              <a:latin typeface="Arial"/>
              <a:ea typeface="Arial"/>
              <a:cs typeface="Arial"/>
              <a:sym typeface="Arial"/>
            </a:endParaRPr>
          </a:p>
        </p:txBody>
      </p:sp>
      <p:pic>
        <p:nvPicPr>
          <p:cNvPr id="385" name="Google Shape;385;p23"/>
          <p:cNvPicPr preferRelativeResize="0"/>
          <p:nvPr/>
        </p:nvPicPr>
        <p:blipFill rotWithShape="1">
          <a:blip r:embed="rId3">
            <a:alphaModFix/>
          </a:blip>
          <a:srcRect b="0" l="0" r="0" t="0"/>
          <a:stretch/>
        </p:blipFill>
        <p:spPr>
          <a:xfrm>
            <a:off x="984250" y="2895600"/>
            <a:ext cx="3251200" cy="3429000"/>
          </a:xfrm>
          <a:prstGeom prst="rect">
            <a:avLst/>
          </a:prstGeom>
          <a:noFill/>
          <a:ln>
            <a:noFill/>
          </a:ln>
        </p:spPr>
      </p:pic>
      <p:pic>
        <p:nvPicPr>
          <p:cNvPr id="386" name="Google Shape;386;p23"/>
          <p:cNvPicPr preferRelativeResize="0"/>
          <p:nvPr/>
        </p:nvPicPr>
        <p:blipFill rotWithShape="1">
          <a:blip r:embed="rId4">
            <a:alphaModFix/>
          </a:blip>
          <a:srcRect b="0" l="0" r="0" t="0"/>
          <a:stretch/>
        </p:blipFill>
        <p:spPr>
          <a:xfrm>
            <a:off x="4845050" y="2895600"/>
            <a:ext cx="3003550" cy="3505200"/>
          </a:xfrm>
          <a:prstGeom prst="rect">
            <a:avLst/>
          </a:prstGeom>
          <a:noFill/>
          <a:ln>
            <a:noFill/>
          </a:ln>
        </p:spPr>
      </p:pic>
      <p:sp>
        <p:nvSpPr>
          <p:cNvPr id="387" name="Google Shape;387;p23"/>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94" name="Google Shape;394;p24"/>
          <p:cNvSpPr txBox="1"/>
          <p:nvPr/>
        </p:nvSpPr>
        <p:spPr>
          <a:xfrm>
            <a:off x="381000" y="10668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Example</a:t>
            </a:r>
            <a:endParaRPr b="0" i="0" sz="1400" u="none" cap="none" strike="noStrike">
              <a:solidFill>
                <a:srgbClr val="000000"/>
              </a:solidFill>
              <a:latin typeface="Arial"/>
              <a:ea typeface="Arial"/>
              <a:cs typeface="Arial"/>
              <a:sym typeface="Arial"/>
            </a:endParaRPr>
          </a:p>
        </p:txBody>
      </p:sp>
      <p:sp>
        <p:nvSpPr>
          <p:cNvPr id="395" name="Google Shape;395;p24"/>
          <p:cNvSpPr txBox="1"/>
          <p:nvPr/>
        </p:nvSpPr>
        <p:spPr>
          <a:xfrm>
            <a:off x="457200" y="1600200"/>
            <a:ext cx="8153400"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Which attribute should be selected as the first test?</a:t>
            </a:r>
            <a:r>
              <a:rPr b="0" i="0" lang="en-US" sz="24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pic>
        <p:nvPicPr>
          <p:cNvPr id="396" name="Google Shape;396;p24"/>
          <p:cNvPicPr preferRelativeResize="0"/>
          <p:nvPr/>
        </p:nvPicPr>
        <p:blipFill rotWithShape="1">
          <a:blip r:embed="rId3">
            <a:alphaModFix/>
          </a:blip>
          <a:srcRect b="0" l="0" r="0" t="0"/>
          <a:stretch/>
        </p:blipFill>
        <p:spPr>
          <a:xfrm>
            <a:off x="2133600" y="2438400"/>
            <a:ext cx="4800600" cy="2257425"/>
          </a:xfrm>
          <a:prstGeom prst="rect">
            <a:avLst/>
          </a:prstGeom>
          <a:noFill/>
          <a:ln>
            <a:noFill/>
          </a:ln>
        </p:spPr>
      </p:pic>
      <p:sp>
        <p:nvSpPr>
          <p:cNvPr id="397" name="Google Shape;397;p24"/>
          <p:cNvSpPr txBox="1"/>
          <p:nvPr/>
        </p:nvSpPr>
        <p:spPr>
          <a:xfrm>
            <a:off x="457200" y="5791200"/>
            <a:ext cx="8153400"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“Outlook” provides the most information</a:t>
            </a:r>
            <a:endParaRPr b="0" i="0" sz="1400" u="none" cap="none" strike="noStrike">
              <a:solidFill>
                <a:srgbClr val="000000"/>
              </a:solidFill>
              <a:latin typeface="Arial"/>
              <a:ea typeface="Arial"/>
              <a:cs typeface="Arial"/>
              <a:sym typeface="Arial"/>
            </a:endParaRPr>
          </a:p>
        </p:txBody>
      </p:sp>
      <p:sp>
        <p:nvSpPr>
          <p:cNvPr id="398" name="Google Shape;398;p24"/>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405" name="Google Shape;405;p25"/>
          <p:cNvPicPr preferRelativeResize="0"/>
          <p:nvPr/>
        </p:nvPicPr>
        <p:blipFill rotWithShape="1">
          <a:blip r:embed="rId3">
            <a:alphaModFix/>
          </a:blip>
          <a:srcRect b="0" l="0" r="0" t="0"/>
          <a:stretch/>
        </p:blipFill>
        <p:spPr>
          <a:xfrm>
            <a:off x="304800" y="990600"/>
            <a:ext cx="5638800" cy="4519612"/>
          </a:xfrm>
          <a:prstGeom prst="rect">
            <a:avLst/>
          </a:prstGeom>
          <a:noFill/>
          <a:ln>
            <a:noFill/>
          </a:ln>
        </p:spPr>
      </p:pic>
      <p:pic>
        <p:nvPicPr>
          <p:cNvPr id="406" name="Google Shape;406;p25"/>
          <p:cNvPicPr preferRelativeResize="0"/>
          <p:nvPr/>
        </p:nvPicPr>
        <p:blipFill rotWithShape="1">
          <a:blip r:embed="rId4">
            <a:alphaModFix/>
          </a:blip>
          <a:srcRect b="0" l="0" r="0" t="0"/>
          <a:stretch/>
        </p:blipFill>
        <p:spPr>
          <a:xfrm>
            <a:off x="3733800" y="4800600"/>
            <a:ext cx="5208587" cy="1600200"/>
          </a:xfrm>
          <a:prstGeom prst="rect">
            <a:avLst/>
          </a:prstGeom>
          <a:noFill/>
          <a:ln>
            <a:noFill/>
          </a:ln>
        </p:spPr>
      </p:pic>
      <p:sp>
        <p:nvSpPr>
          <p:cNvPr id="407" name="Google Shape;407;p25"/>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56" name="Google Shape;156;p3"/>
          <p:cNvSpPr txBox="1"/>
          <p:nvPr>
            <p:ph type="title"/>
          </p:nvPr>
        </p:nvSpPr>
        <p:spPr>
          <a:xfrm>
            <a:off x="0" y="381000"/>
            <a:ext cx="91440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Decision Tree Induction: Training Dataset</a:t>
            </a:r>
            <a:endParaRPr/>
          </a:p>
        </p:txBody>
      </p:sp>
      <p:graphicFrame>
        <p:nvGraphicFramePr>
          <p:cNvPr id="157" name="Google Shape;157;p3"/>
          <p:cNvGraphicFramePr/>
          <p:nvPr/>
        </p:nvGraphicFramePr>
        <p:xfrm>
          <a:off x="2133600" y="1524000"/>
          <a:ext cx="6629400" cy="4800600"/>
        </p:xfrm>
        <a:graphic>
          <a:graphicData uri="http://schemas.openxmlformats.org/presentationml/2006/ole">
            <mc:AlternateContent>
              <mc:Choice Requires="v">
                <p:oleObj r:id="rId4" imgH="4800600" imgW="6629400" progId="Excel.Sheet.8" spid="_x0000_s1">
                  <p:embed/>
                </p:oleObj>
              </mc:Choice>
              <mc:Fallback>
                <p:oleObj r:id="rId5" imgH="4800600" imgW="6629400" progId="Excel.Sheet.8">
                  <p:embed/>
                  <p:pic>
                    <p:nvPicPr>
                      <p:cNvPr id="157" name="Google Shape;157;p3"/>
                      <p:cNvPicPr preferRelativeResize="0"/>
                      <p:nvPr>
                        <p:ph idx="1" type="body"/>
                      </p:nvPr>
                    </p:nvPicPr>
                    <p:blipFill rotWithShape="1">
                      <a:blip r:embed="rId6">
                        <a:alphaModFix/>
                      </a:blip>
                      <a:srcRect b="0" l="0" r="0" t="0"/>
                      <a:stretch/>
                    </p:blipFill>
                    <p:spPr>
                      <a:xfrm>
                        <a:off x="2133600" y="1524000"/>
                        <a:ext cx="6629400" cy="4800600"/>
                      </a:xfrm>
                      <a:prstGeom prst="rect">
                        <a:avLst/>
                      </a:prstGeom>
                      <a:noFill/>
                      <a:ln>
                        <a:noFill/>
                      </a:ln>
                    </p:spPr>
                  </p:pic>
                </p:oleObj>
              </mc:Fallback>
            </mc:AlternateContent>
          </a:graphicData>
        </a:graphic>
      </p:graphicFrame>
      <p:sp>
        <p:nvSpPr>
          <p:cNvPr id="158" name="Google Shape;158;p3"/>
          <p:cNvSpPr txBox="1"/>
          <p:nvPr/>
        </p:nvSpPr>
        <p:spPr>
          <a:xfrm>
            <a:off x="228600" y="2133600"/>
            <a:ext cx="1905000" cy="3508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ahoma"/>
              <a:buNone/>
            </a:pPr>
            <a:r>
              <a:rPr b="0" i="0" lang="en-US" sz="2800" u="none" cap="none" strike="noStrike">
                <a:solidFill>
                  <a:schemeClr val="dk1"/>
                </a:solidFill>
                <a:latin typeface="Tahoma"/>
                <a:ea typeface="Tahoma"/>
                <a:cs typeface="Tahoma"/>
                <a:sym typeface="Tahoma"/>
              </a:rPr>
              <a:t>This follows an  example of Quinlan’s ID3 (Playing Tennis)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6"/>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14" name="Google Shape;414;p26"/>
          <p:cNvSpPr txBox="1"/>
          <p:nvPr/>
        </p:nvSpPr>
        <p:spPr>
          <a:xfrm>
            <a:off x="381000" y="10668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Example</a:t>
            </a:r>
            <a:endParaRPr b="0" i="0" sz="1400" u="none" cap="none" strike="noStrike">
              <a:solidFill>
                <a:srgbClr val="000000"/>
              </a:solidFill>
              <a:latin typeface="Arial"/>
              <a:ea typeface="Arial"/>
              <a:cs typeface="Arial"/>
              <a:sym typeface="Arial"/>
            </a:endParaRPr>
          </a:p>
        </p:txBody>
      </p:sp>
      <p:sp>
        <p:nvSpPr>
          <p:cNvPr id="415" name="Google Shape;415;p26"/>
          <p:cNvSpPr txBox="1"/>
          <p:nvPr/>
        </p:nvSpPr>
        <p:spPr>
          <a:xfrm>
            <a:off x="457200" y="1600200"/>
            <a:ext cx="8153400" cy="26479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The process of selecting a new attribute is now repeated for each (non-terminal) descendant node, this time using only training examples associated with that node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Attributes that have been incorporated higher in the tree are excluded, so that any given attribute can appear at most once along any path through the tree</a:t>
            </a:r>
            <a:endParaRPr b="0" i="0" sz="1400" u="none" cap="none" strike="noStrike">
              <a:solidFill>
                <a:srgbClr val="000000"/>
              </a:solidFill>
              <a:latin typeface="Arial"/>
              <a:ea typeface="Arial"/>
              <a:cs typeface="Arial"/>
              <a:sym typeface="Arial"/>
            </a:endParaRPr>
          </a:p>
        </p:txBody>
      </p:sp>
      <p:sp>
        <p:nvSpPr>
          <p:cNvPr id="416" name="Google Shape;416;p26"/>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7"/>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23" name="Google Shape;423;p27"/>
          <p:cNvSpPr txBox="1"/>
          <p:nvPr/>
        </p:nvSpPr>
        <p:spPr>
          <a:xfrm>
            <a:off x="358775" y="9906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Example</a:t>
            </a:r>
            <a:endParaRPr b="0" i="0" sz="1400" u="none" cap="none" strike="noStrike">
              <a:solidFill>
                <a:srgbClr val="000000"/>
              </a:solidFill>
              <a:latin typeface="Arial"/>
              <a:ea typeface="Arial"/>
              <a:cs typeface="Arial"/>
              <a:sym typeface="Arial"/>
            </a:endParaRPr>
          </a:p>
        </p:txBody>
      </p:sp>
      <p:sp>
        <p:nvSpPr>
          <p:cNvPr id="424" name="Google Shape;424;p27"/>
          <p:cNvSpPr txBox="1"/>
          <p:nvPr/>
        </p:nvSpPr>
        <p:spPr>
          <a:xfrm>
            <a:off x="381000" y="1676400"/>
            <a:ext cx="8153400" cy="2647950"/>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This process continues for each new leaf node until either:</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457200" lvl="0" marL="457200" marR="0" rtl="0" algn="just">
              <a:lnSpc>
                <a:spcPct val="100000"/>
              </a:lnSpc>
              <a:spcBef>
                <a:spcPts val="0"/>
              </a:spcBef>
              <a:spcAft>
                <a:spcPts val="0"/>
              </a:spcAft>
              <a:buClr>
                <a:schemeClr val="dk1"/>
              </a:buClr>
              <a:buSzPts val="2400"/>
              <a:buFont typeface="Tahoma"/>
              <a:buAutoNum type="arabicPeriod"/>
            </a:pPr>
            <a:r>
              <a:rPr b="0" i="0" lang="en-US" sz="2400" u="none" cap="none" strike="noStrike">
                <a:solidFill>
                  <a:schemeClr val="dk1"/>
                </a:solidFill>
                <a:latin typeface="Tahoma"/>
                <a:ea typeface="Tahoma"/>
                <a:cs typeface="Tahoma"/>
                <a:sym typeface="Tahoma"/>
              </a:rPr>
              <a:t>Every attribute has already been included along this path through the tree</a:t>
            </a:r>
            <a:endParaRPr b="0" i="0" sz="1400" u="none" cap="none" strike="noStrike">
              <a:solidFill>
                <a:srgbClr val="000000"/>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457200" lvl="0" marL="457200" marR="0" rtl="0" algn="just">
              <a:lnSpc>
                <a:spcPct val="100000"/>
              </a:lnSpc>
              <a:spcBef>
                <a:spcPts val="0"/>
              </a:spcBef>
              <a:spcAft>
                <a:spcPts val="0"/>
              </a:spcAft>
              <a:buClr>
                <a:schemeClr val="dk1"/>
              </a:buClr>
              <a:buSzPts val="2400"/>
              <a:buFont typeface="Tahoma"/>
              <a:buAutoNum type="arabicPeriod"/>
            </a:pPr>
            <a:r>
              <a:rPr b="0" i="0" lang="en-US" sz="2400" u="none" cap="none" strike="noStrike">
                <a:solidFill>
                  <a:schemeClr val="dk1"/>
                </a:solidFill>
                <a:latin typeface="Tahoma"/>
                <a:ea typeface="Tahoma"/>
                <a:cs typeface="Tahoma"/>
                <a:sym typeface="Tahoma"/>
              </a:rPr>
              <a:t>The training examples associated with a leaf node have zero entropy</a:t>
            </a:r>
            <a:endParaRPr b="0" i="0" sz="1400" u="none" cap="none" strike="noStrike">
              <a:solidFill>
                <a:srgbClr val="000000"/>
              </a:solidFill>
              <a:latin typeface="Arial"/>
              <a:ea typeface="Arial"/>
              <a:cs typeface="Arial"/>
              <a:sym typeface="Arial"/>
            </a:endParaRPr>
          </a:p>
        </p:txBody>
      </p:sp>
      <p:sp>
        <p:nvSpPr>
          <p:cNvPr id="425" name="Google Shape;425;p27"/>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8"/>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32" name="Google Shape;432;p28"/>
          <p:cNvSpPr txBox="1"/>
          <p:nvPr/>
        </p:nvSpPr>
        <p:spPr>
          <a:xfrm>
            <a:off x="358775" y="9906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Example</a:t>
            </a:r>
            <a:endParaRPr b="0" i="0" sz="1400" u="none" cap="none" strike="noStrike">
              <a:solidFill>
                <a:srgbClr val="000000"/>
              </a:solidFill>
              <a:latin typeface="Arial"/>
              <a:ea typeface="Arial"/>
              <a:cs typeface="Arial"/>
              <a:sym typeface="Arial"/>
            </a:endParaRPr>
          </a:p>
        </p:txBody>
      </p:sp>
      <p:pic>
        <p:nvPicPr>
          <p:cNvPr id="433" name="Google Shape;433;p28"/>
          <p:cNvPicPr preferRelativeResize="0"/>
          <p:nvPr/>
        </p:nvPicPr>
        <p:blipFill rotWithShape="1">
          <a:blip r:embed="rId3">
            <a:alphaModFix/>
          </a:blip>
          <a:srcRect b="0" l="0" r="0" t="0"/>
          <a:stretch/>
        </p:blipFill>
        <p:spPr>
          <a:xfrm>
            <a:off x="533400" y="1600200"/>
            <a:ext cx="7391400" cy="4548187"/>
          </a:xfrm>
          <a:prstGeom prst="rect">
            <a:avLst/>
          </a:prstGeom>
          <a:noFill/>
          <a:ln>
            <a:noFill/>
          </a:ln>
        </p:spPr>
      </p:pic>
      <p:sp>
        <p:nvSpPr>
          <p:cNvPr id="434" name="Google Shape;434;p28"/>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9"/>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41" name="Google Shape;441;p29"/>
          <p:cNvSpPr txBox="1"/>
          <p:nvPr/>
        </p:nvSpPr>
        <p:spPr>
          <a:xfrm>
            <a:off x="457200" y="1600200"/>
            <a:ext cx="8305800" cy="48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Next Step: Make rules from the decision tree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After making the identification tree, we trace each path from the root node to leaf node, recording the test outcomes as antecedents and the leaf node classification as the consequent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For our example we have: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If the Outlook is Sunny and the Humidity is High then No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If the Outlook is Sunny and the Humidity is Normal then Yes</a:t>
            </a:r>
            <a:endParaRPr b="0" i="0" sz="24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442" name="Google Shape;442;p29"/>
          <p:cNvSpPr txBox="1"/>
          <p:nvPr/>
        </p:nvSpPr>
        <p:spPr>
          <a:xfrm>
            <a:off x="381000" y="10668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From Decision Trees to Rules</a:t>
            </a:r>
            <a:endParaRPr b="0" i="0" sz="1400" u="none" cap="none" strike="noStrike">
              <a:solidFill>
                <a:srgbClr val="000000"/>
              </a:solidFill>
              <a:latin typeface="Arial"/>
              <a:ea typeface="Arial"/>
              <a:cs typeface="Arial"/>
              <a:sym typeface="Arial"/>
            </a:endParaRPr>
          </a:p>
        </p:txBody>
      </p:sp>
      <p:sp>
        <p:nvSpPr>
          <p:cNvPr id="443" name="Google Shape;443;p29"/>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0"/>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Measuring Error</a:t>
            </a:r>
            <a:endParaRPr/>
          </a:p>
        </p:txBody>
      </p:sp>
      <p:sp>
        <p:nvSpPr>
          <p:cNvPr id="449" name="Google Shape;449;p30"/>
          <p:cNvSpPr txBox="1"/>
          <p:nvPr/>
        </p:nvSpPr>
        <p:spPr>
          <a:xfrm>
            <a:off x="611187" y="1844675"/>
            <a:ext cx="7129462"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Consider a Binary Classification Model derived from a two-class dataset.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Let x be a test instance</a:t>
            </a:r>
            <a:endParaRPr b="0" i="0" sz="1400" u="none" cap="none" strike="noStrike">
              <a:solidFill>
                <a:srgbClr val="000000"/>
              </a:solidFill>
              <a:latin typeface="Arial"/>
              <a:ea typeface="Arial"/>
              <a:cs typeface="Arial"/>
              <a:sym typeface="Arial"/>
            </a:endParaRPr>
          </a:p>
        </p:txBody>
      </p:sp>
      <p:pic>
        <p:nvPicPr>
          <p:cNvPr id="450" name="Google Shape;450;p30"/>
          <p:cNvPicPr preferRelativeResize="0"/>
          <p:nvPr>
            <p:ph idx="1" type="body"/>
          </p:nvPr>
        </p:nvPicPr>
        <p:blipFill rotWithShape="1">
          <a:blip r:embed="rId3">
            <a:alphaModFix/>
          </a:blip>
          <a:srcRect b="0" l="0" r="0" t="0"/>
          <a:stretch/>
        </p:blipFill>
        <p:spPr>
          <a:xfrm>
            <a:off x="827087" y="3644900"/>
            <a:ext cx="7489825" cy="27479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1"/>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Measuring Error</a:t>
            </a:r>
            <a:endParaRPr/>
          </a:p>
        </p:txBody>
      </p:sp>
      <p:sp>
        <p:nvSpPr>
          <p:cNvPr id="456" name="Google Shape;456;p31"/>
          <p:cNvSpPr txBox="1"/>
          <p:nvPr>
            <p:ph idx="1" type="body"/>
          </p:nvPr>
        </p:nvSpPr>
        <p:spPr>
          <a:xfrm>
            <a:off x="2268537" y="1600200"/>
            <a:ext cx="5732462" cy="45259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True Positive (TP):</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a:t>
            </a:r>
            <a:r>
              <a:rPr b="0" i="0" lang="en-US" sz="1800" u="none">
                <a:solidFill>
                  <a:schemeClr val="dk1"/>
                </a:solidFill>
                <a:latin typeface="Tahoma"/>
                <a:ea typeface="Tahoma"/>
                <a:cs typeface="Tahoma"/>
                <a:sym typeface="Tahoma"/>
              </a:rPr>
              <a:t>Input			Output</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False Positive(FP):</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False Negative(FN):</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True Negative(TN):</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p:txBody>
      </p:sp>
      <p:sp>
        <p:nvSpPr>
          <p:cNvPr id="457" name="Google Shape;457;p31"/>
          <p:cNvSpPr txBox="1"/>
          <p:nvPr/>
        </p:nvSpPr>
        <p:spPr>
          <a:xfrm>
            <a:off x="4427537" y="2528887"/>
            <a:ext cx="1152525" cy="360362"/>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cap="none" strike="noStrike">
                <a:solidFill>
                  <a:srgbClr val="FFFFFF"/>
                </a:solidFill>
                <a:latin typeface="Tahoma"/>
                <a:ea typeface="Tahoma"/>
                <a:cs typeface="Tahoma"/>
                <a:sym typeface="Tahoma"/>
              </a:rPr>
              <a:t>Classifier</a:t>
            </a:r>
            <a:endParaRPr b="0" i="0" sz="1400" u="none" cap="none" strike="noStrike">
              <a:solidFill>
                <a:srgbClr val="000000"/>
              </a:solidFill>
              <a:latin typeface="Arial"/>
              <a:ea typeface="Arial"/>
              <a:cs typeface="Arial"/>
              <a:sym typeface="Arial"/>
            </a:endParaRPr>
          </a:p>
        </p:txBody>
      </p:sp>
      <p:sp>
        <p:nvSpPr>
          <p:cNvPr id="458" name="Google Shape;458;p31"/>
          <p:cNvSpPr txBox="1"/>
          <p:nvPr/>
        </p:nvSpPr>
        <p:spPr>
          <a:xfrm>
            <a:off x="4325937" y="3429000"/>
            <a:ext cx="1150937" cy="360362"/>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cap="none" strike="noStrike">
                <a:solidFill>
                  <a:srgbClr val="FFFFFF"/>
                </a:solidFill>
                <a:latin typeface="Tahoma"/>
                <a:ea typeface="Tahoma"/>
                <a:cs typeface="Tahoma"/>
                <a:sym typeface="Tahoma"/>
              </a:rPr>
              <a:t>Classifier</a:t>
            </a:r>
            <a:endParaRPr b="0" i="0" sz="1400" u="none" cap="none" strike="noStrike">
              <a:solidFill>
                <a:srgbClr val="000000"/>
              </a:solidFill>
              <a:latin typeface="Arial"/>
              <a:ea typeface="Arial"/>
              <a:cs typeface="Arial"/>
              <a:sym typeface="Arial"/>
            </a:endParaRPr>
          </a:p>
        </p:txBody>
      </p:sp>
      <p:sp>
        <p:nvSpPr>
          <p:cNvPr id="459" name="Google Shape;459;p31"/>
          <p:cNvSpPr txBox="1"/>
          <p:nvPr/>
        </p:nvSpPr>
        <p:spPr>
          <a:xfrm>
            <a:off x="4506912" y="4440237"/>
            <a:ext cx="1150937" cy="360362"/>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cap="none" strike="noStrike">
                <a:solidFill>
                  <a:srgbClr val="FFFFFF"/>
                </a:solidFill>
                <a:latin typeface="Tahoma"/>
                <a:ea typeface="Tahoma"/>
                <a:cs typeface="Tahoma"/>
                <a:sym typeface="Tahoma"/>
              </a:rPr>
              <a:t>Classifier</a:t>
            </a:r>
            <a:endParaRPr b="0" i="0" sz="1400" u="none" cap="none" strike="noStrike">
              <a:solidFill>
                <a:srgbClr val="000000"/>
              </a:solidFill>
              <a:latin typeface="Arial"/>
              <a:ea typeface="Arial"/>
              <a:cs typeface="Arial"/>
              <a:sym typeface="Arial"/>
            </a:endParaRPr>
          </a:p>
        </p:txBody>
      </p:sp>
      <p:sp>
        <p:nvSpPr>
          <p:cNvPr id="460" name="Google Shape;460;p31"/>
          <p:cNvSpPr txBox="1"/>
          <p:nvPr/>
        </p:nvSpPr>
        <p:spPr>
          <a:xfrm>
            <a:off x="4724400" y="5437187"/>
            <a:ext cx="1152525" cy="360362"/>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cap="none" strike="noStrike">
                <a:solidFill>
                  <a:srgbClr val="FFFFFF"/>
                </a:solidFill>
                <a:latin typeface="Tahoma"/>
                <a:ea typeface="Tahoma"/>
                <a:cs typeface="Tahoma"/>
                <a:sym typeface="Tahoma"/>
              </a:rPr>
              <a:t>Classifier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Confusion matrix</a:t>
            </a:r>
            <a:endParaRPr/>
          </a:p>
        </p:txBody>
      </p:sp>
      <p:sp>
        <p:nvSpPr>
          <p:cNvPr id="466" name="Google Shape;466;p3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A confusion matrix is used to describe the performance of a classification model (or “classifier”) on a set of test data for which the true values are known. </a:t>
            </a:r>
            <a:endParaRPr/>
          </a:p>
          <a:p>
            <a:pPr indent="-457200" lvl="0" marL="457200" marR="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A confusion matrix is a table that categorizes predictions according to whether they match the actual value.</a:t>
            </a:r>
            <a:endParaRPr/>
          </a:p>
        </p:txBody>
      </p:sp>
      <p:pic>
        <p:nvPicPr>
          <p:cNvPr id="467" name="Google Shape;467;p32"/>
          <p:cNvPicPr preferRelativeResize="0"/>
          <p:nvPr/>
        </p:nvPicPr>
        <p:blipFill rotWithShape="1">
          <a:blip r:embed="rId3">
            <a:alphaModFix/>
          </a:blip>
          <a:srcRect b="0" l="0" r="0" t="0"/>
          <a:stretch/>
        </p:blipFill>
        <p:spPr>
          <a:xfrm>
            <a:off x="1979612" y="3862387"/>
            <a:ext cx="5000625"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3"/>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Confusion matrix</a:t>
            </a:r>
            <a:endParaRPr/>
          </a:p>
        </p:txBody>
      </p:sp>
      <p:sp>
        <p:nvSpPr>
          <p:cNvPr id="473" name="Google Shape;473;p33"/>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If a classiﬁcation system has been trained to distinguish between cats, dogs and rabbits, a confusion matrix will summarize the results of testing the algorithm for further inspection. Assuming a sample of 27animals-8 cats,6 dogs,and13 rabbits</a:t>
            </a:r>
            <a:endParaRPr/>
          </a:p>
          <a:p>
            <a:pPr indent="-342900" lvl="0" marL="342900" marR="0" rtl="0" algn="just">
              <a:lnSpc>
                <a:spcPct val="100000"/>
              </a:lnSpc>
              <a:spcBef>
                <a:spcPts val="56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The resulting confusion matrix could look like the table below</a:t>
            </a:r>
            <a:r>
              <a:rPr b="0" i="0" lang="en-US" sz="2800" u="none">
                <a:solidFill>
                  <a:schemeClr val="dk1"/>
                </a:solidFill>
                <a:latin typeface="Tahoma"/>
                <a:ea typeface="Tahoma"/>
                <a:cs typeface="Tahoma"/>
                <a:sym typeface="Tahoma"/>
              </a:rPr>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34"/>
          <p:cNvPicPr preferRelativeResize="0"/>
          <p:nvPr/>
        </p:nvPicPr>
        <p:blipFill rotWithShape="1">
          <a:blip r:embed="rId3">
            <a:alphaModFix/>
          </a:blip>
          <a:srcRect b="0" l="0" r="0" t="0"/>
          <a:stretch/>
        </p:blipFill>
        <p:spPr>
          <a:xfrm>
            <a:off x="323850" y="2420937"/>
            <a:ext cx="8412162" cy="1724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Recall,Precision:</a:t>
            </a:r>
            <a:endParaRPr/>
          </a:p>
        </p:txBody>
      </p:sp>
      <p:sp>
        <p:nvSpPr>
          <p:cNvPr id="484" name="Google Shape;484;p3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In machine learning, precision and recall are two measures used to assess the quality of results produced by a binary classiﬁer.</a:t>
            </a:r>
            <a:endParaRPr/>
          </a:p>
          <a:p>
            <a:pPr indent="-381000" lvl="0" marL="457200" marR="0" rtl="0" algn="l">
              <a:lnSpc>
                <a:spcPct val="10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457200" lvl="0" marL="457200" marR="0" rtl="0" algn="just">
              <a:lnSpc>
                <a:spcPct val="100000"/>
              </a:lnSpc>
              <a:spcBef>
                <a:spcPts val="400"/>
              </a:spcBef>
              <a:spcAft>
                <a:spcPts val="0"/>
              </a:spcAft>
              <a:buClr>
                <a:schemeClr val="folHlink"/>
              </a:buClr>
              <a:buSzPts val="1200"/>
              <a:buFont typeface="Noto Sans Symbols"/>
              <a:buChar char="❑"/>
            </a:pPr>
            <a:r>
              <a:rPr b="1" i="0" lang="en-US" sz="2000" u="none">
                <a:solidFill>
                  <a:schemeClr val="dk1"/>
                </a:solidFill>
                <a:latin typeface="Tahoma"/>
                <a:ea typeface="Tahoma"/>
                <a:cs typeface="Tahoma"/>
                <a:sym typeface="Tahoma"/>
              </a:rPr>
              <a:t>Recall:</a:t>
            </a:r>
            <a:r>
              <a:rPr b="0" i="0" lang="en-US" sz="2000" u="none">
                <a:solidFill>
                  <a:schemeClr val="dk1"/>
                </a:solidFill>
                <a:latin typeface="Tahoma"/>
                <a:ea typeface="Tahoma"/>
                <a:cs typeface="Tahoma"/>
                <a:sym typeface="Tahoma"/>
              </a:rPr>
              <a:t>the ratio of the total number of correctly classified positive examples divide to the total number of positive examples. </a:t>
            </a:r>
            <a:endParaRPr/>
          </a:p>
          <a:p>
            <a:pPr indent="-457200" lvl="0" marL="457200" marR="0" rtl="0" algn="just">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Recall tells us how many of the actual positive cases we were able to predict correctly with our model.</a:t>
            </a:r>
            <a:endParaRPr/>
          </a:p>
          <a:p>
            <a:pPr indent="-457200" lvl="0" marL="457200" marR="0" rtl="0" algn="just">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High Recall indicates the class is correctly recognized </a:t>
            </a:r>
            <a:endParaRPr/>
          </a:p>
        </p:txBody>
      </p:sp>
      <p:pic>
        <p:nvPicPr>
          <p:cNvPr id="485" name="Google Shape;485;p35"/>
          <p:cNvPicPr preferRelativeResize="0"/>
          <p:nvPr/>
        </p:nvPicPr>
        <p:blipFill rotWithShape="1">
          <a:blip r:embed="rId3">
            <a:alphaModFix/>
          </a:blip>
          <a:srcRect b="0" l="0" r="0" t="0"/>
          <a:stretch/>
        </p:blipFill>
        <p:spPr>
          <a:xfrm>
            <a:off x="2916237" y="4437062"/>
            <a:ext cx="3624262" cy="11636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64" name="Google Shape;164;p4"/>
          <p:cNvSpPr txBox="1"/>
          <p:nvPr>
            <p:ph type="title"/>
          </p:nvPr>
        </p:nvSpPr>
        <p:spPr>
          <a:xfrm>
            <a:off x="0" y="304800"/>
            <a:ext cx="9144000" cy="609600"/>
          </a:xfrm>
          <a:prstGeom prst="rect">
            <a:avLst/>
          </a:prstGeom>
          <a:noFill/>
          <a:ln>
            <a:noFill/>
          </a:ln>
        </p:spPr>
        <p:txBody>
          <a:bodyPr anchorCtr="0" anchor="b" bIns="46025" lIns="92075" spcFirstLastPara="1" rIns="92075" wrap="square" tIns="46025">
            <a:noAutofit/>
          </a:bodyPr>
          <a:lstStyle/>
          <a:p>
            <a:pPr indent="0" lvl="0" marL="0" rtl="0" algn="ctr">
              <a:lnSpc>
                <a:spcPct val="100000"/>
              </a:lnSpc>
              <a:spcBef>
                <a:spcPts val="0"/>
              </a:spcBef>
              <a:spcAft>
                <a:spcPts val="0"/>
              </a:spcAft>
              <a:buClr>
                <a:srgbClr val="170981"/>
              </a:buClr>
              <a:buSzPts val="2800"/>
              <a:buFont typeface="Tahoma"/>
              <a:buNone/>
            </a:pPr>
            <a:r>
              <a:rPr b="1" i="0" lang="en-US" sz="2800" u="none">
                <a:solidFill>
                  <a:srgbClr val="170981"/>
                </a:solidFill>
                <a:latin typeface="Tahoma"/>
                <a:ea typeface="Tahoma"/>
                <a:cs typeface="Tahoma"/>
                <a:sym typeface="Tahoma"/>
              </a:rPr>
              <a:t>Output: A Decision Tree for “</a:t>
            </a:r>
            <a:r>
              <a:rPr b="1" i="1" lang="en-US" sz="2800" u="none">
                <a:solidFill>
                  <a:srgbClr val="170981"/>
                </a:solidFill>
                <a:latin typeface="Tahoma"/>
                <a:ea typeface="Tahoma"/>
                <a:cs typeface="Tahoma"/>
                <a:sym typeface="Tahoma"/>
              </a:rPr>
              <a:t>buys_computer”</a:t>
            </a:r>
            <a:endParaRPr/>
          </a:p>
        </p:txBody>
      </p:sp>
      <p:grpSp>
        <p:nvGrpSpPr>
          <p:cNvPr id="165" name="Google Shape;165;p4"/>
          <p:cNvGrpSpPr/>
          <p:nvPr/>
        </p:nvGrpSpPr>
        <p:grpSpPr>
          <a:xfrm>
            <a:off x="1219200" y="1828800"/>
            <a:ext cx="6305550" cy="3810000"/>
            <a:chOff x="768" y="1152"/>
            <a:chExt cx="3972" cy="2400"/>
          </a:xfrm>
        </p:grpSpPr>
        <p:sp>
          <p:nvSpPr>
            <p:cNvPr id="166" name="Google Shape;166;p4"/>
            <p:cNvSpPr txBox="1"/>
            <p:nvPr/>
          </p:nvSpPr>
          <p:spPr>
            <a:xfrm>
              <a:off x="2387" y="1152"/>
              <a:ext cx="475" cy="296"/>
            </a:xfrm>
            <a:prstGeom prst="rect">
              <a:avLst/>
            </a:prstGeom>
            <a:solidFill>
              <a:srgbClr val="00CCFF"/>
            </a:solidFill>
            <a:ln cap="flat" cmpd="sng" w="12700">
              <a:solidFill>
                <a:schemeClr val="dk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age?</a:t>
              </a:r>
              <a:endParaRPr b="0" i="0" sz="1400" u="none" cap="none" strike="noStrike">
                <a:solidFill>
                  <a:srgbClr val="000000"/>
                </a:solidFill>
                <a:latin typeface="Arial"/>
                <a:ea typeface="Arial"/>
                <a:cs typeface="Arial"/>
                <a:sym typeface="Arial"/>
              </a:endParaRPr>
            </a:p>
          </p:txBody>
        </p:sp>
        <p:sp>
          <p:nvSpPr>
            <p:cNvPr id="167" name="Google Shape;167;p4"/>
            <p:cNvSpPr txBox="1"/>
            <p:nvPr/>
          </p:nvSpPr>
          <p:spPr>
            <a:xfrm>
              <a:off x="2245" y="1766"/>
              <a:ext cx="755" cy="288"/>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overcast</a:t>
              </a:r>
              <a:endParaRPr b="0" i="0" sz="1400" u="none" cap="none" strike="noStrike">
                <a:solidFill>
                  <a:srgbClr val="000000"/>
                </a:solidFill>
                <a:latin typeface="Arial"/>
                <a:ea typeface="Arial"/>
                <a:cs typeface="Arial"/>
                <a:sym typeface="Arial"/>
              </a:endParaRPr>
            </a:p>
          </p:txBody>
        </p:sp>
        <p:sp>
          <p:nvSpPr>
            <p:cNvPr id="168" name="Google Shape;168;p4"/>
            <p:cNvSpPr txBox="1"/>
            <p:nvPr/>
          </p:nvSpPr>
          <p:spPr>
            <a:xfrm>
              <a:off x="1229" y="2342"/>
              <a:ext cx="763" cy="296"/>
            </a:xfrm>
            <a:prstGeom prst="rect">
              <a:avLst/>
            </a:prstGeom>
            <a:solidFill>
              <a:srgbClr val="00FFCC"/>
            </a:solidFill>
            <a:ln cap="flat" cmpd="sng" w="12700">
              <a:solidFill>
                <a:schemeClr val="dk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student?</a:t>
              </a:r>
              <a:endParaRPr b="0" i="0" sz="1400" u="none" cap="none" strike="noStrike">
                <a:solidFill>
                  <a:srgbClr val="000000"/>
                </a:solidFill>
                <a:latin typeface="Arial"/>
                <a:ea typeface="Arial"/>
                <a:cs typeface="Arial"/>
                <a:sym typeface="Arial"/>
              </a:endParaRPr>
            </a:p>
          </p:txBody>
        </p:sp>
        <p:sp>
          <p:nvSpPr>
            <p:cNvPr id="169" name="Google Shape;169;p4"/>
            <p:cNvSpPr txBox="1"/>
            <p:nvPr/>
          </p:nvSpPr>
          <p:spPr>
            <a:xfrm>
              <a:off x="3432" y="2342"/>
              <a:ext cx="1140" cy="296"/>
            </a:xfrm>
            <a:prstGeom prst="rect">
              <a:avLst/>
            </a:prstGeom>
            <a:solidFill>
              <a:srgbClr val="99CCFF"/>
            </a:solidFill>
            <a:ln cap="flat" cmpd="sng" w="12700">
              <a:solidFill>
                <a:schemeClr val="dk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credit rating?</a:t>
              </a:r>
              <a:endParaRPr b="0" i="0" sz="1400" u="none" cap="none" strike="noStrike">
                <a:solidFill>
                  <a:srgbClr val="000000"/>
                </a:solidFill>
                <a:latin typeface="Arial"/>
                <a:ea typeface="Arial"/>
                <a:cs typeface="Arial"/>
                <a:sym typeface="Arial"/>
              </a:endParaRPr>
            </a:p>
          </p:txBody>
        </p:sp>
        <p:cxnSp>
          <p:nvCxnSpPr>
            <p:cNvPr id="170" name="Google Shape;170;p4"/>
            <p:cNvCxnSpPr/>
            <p:nvPr/>
          </p:nvCxnSpPr>
          <p:spPr>
            <a:xfrm flipH="1">
              <a:off x="1619" y="1462"/>
              <a:ext cx="625" cy="834"/>
            </a:xfrm>
            <a:prstGeom prst="straightConnector1">
              <a:avLst/>
            </a:prstGeom>
            <a:noFill/>
            <a:ln cap="flat" cmpd="sng" w="12700">
              <a:solidFill>
                <a:srgbClr val="000000"/>
              </a:solidFill>
              <a:prstDash val="solid"/>
              <a:miter lim="800000"/>
              <a:headEnd len="sm" w="sm" type="none"/>
              <a:tailEnd len="sm" w="sm" type="none"/>
            </a:ln>
          </p:spPr>
        </p:cxnSp>
        <p:cxnSp>
          <p:nvCxnSpPr>
            <p:cNvPr id="171" name="Google Shape;171;p4"/>
            <p:cNvCxnSpPr/>
            <p:nvPr/>
          </p:nvCxnSpPr>
          <p:spPr>
            <a:xfrm flipH="1">
              <a:off x="2622" y="1491"/>
              <a:ext cx="1" cy="344"/>
            </a:xfrm>
            <a:prstGeom prst="straightConnector1">
              <a:avLst/>
            </a:prstGeom>
            <a:noFill/>
            <a:ln cap="flat" cmpd="sng" w="12700">
              <a:solidFill>
                <a:srgbClr val="000000"/>
              </a:solidFill>
              <a:prstDash val="solid"/>
              <a:miter lim="800000"/>
              <a:headEnd len="sm" w="sm" type="none"/>
              <a:tailEnd len="sm" w="sm" type="none"/>
            </a:ln>
          </p:spPr>
        </p:cxnSp>
        <p:cxnSp>
          <p:nvCxnSpPr>
            <p:cNvPr id="172" name="Google Shape;172;p4"/>
            <p:cNvCxnSpPr/>
            <p:nvPr/>
          </p:nvCxnSpPr>
          <p:spPr>
            <a:xfrm>
              <a:off x="2928" y="1440"/>
              <a:ext cx="1051" cy="895"/>
            </a:xfrm>
            <a:prstGeom prst="straightConnector1">
              <a:avLst/>
            </a:prstGeom>
            <a:noFill/>
            <a:ln cap="flat" cmpd="sng" w="12700">
              <a:solidFill>
                <a:srgbClr val="000000"/>
              </a:solidFill>
              <a:prstDash val="solid"/>
              <a:miter lim="800000"/>
              <a:headEnd len="sm" w="sm" type="none"/>
              <a:tailEnd len="sm" w="sm" type="none"/>
            </a:ln>
          </p:spPr>
        </p:cxnSp>
        <p:sp>
          <p:nvSpPr>
            <p:cNvPr id="173" name="Google Shape;173;p4"/>
            <p:cNvSpPr txBox="1"/>
            <p:nvPr/>
          </p:nvSpPr>
          <p:spPr>
            <a:xfrm>
              <a:off x="1513" y="1730"/>
              <a:ext cx="534" cy="296"/>
            </a:xfrm>
            <a:prstGeom prst="rect">
              <a:avLst/>
            </a:prstGeom>
            <a:solidFill>
              <a:srgbClr val="FFFF00"/>
            </a:solidFill>
            <a:ln cap="flat" cmpd="sng" w="12700">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&lt;=30</a:t>
              </a:r>
              <a:endParaRPr b="0" i="0" sz="1400" u="none" cap="none" strike="noStrike">
                <a:solidFill>
                  <a:srgbClr val="000000"/>
                </a:solidFill>
                <a:latin typeface="Arial"/>
                <a:ea typeface="Arial"/>
                <a:cs typeface="Arial"/>
                <a:sym typeface="Arial"/>
              </a:endParaRPr>
            </a:p>
          </p:txBody>
        </p:sp>
        <p:sp>
          <p:nvSpPr>
            <p:cNvPr id="174" name="Google Shape;174;p4"/>
            <p:cNvSpPr txBox="1"/>
            <p:nvPr/>
          </p:nvSpPr>
          <p:spPr>
            <a:xfrm>
              <a:off x="3364" y="1804"/>
              <a:ext cx="417"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&gt;40</a:t>
              </a:r>
              <a:endParaRPr b="0" i="0" sz="1400" u="none" cap="none" strike="noStrike">
                <a:solidFill>
                  <a:srgbClr val="000000"/>
                </a:solidFill>
                <a:latin typeface="Arial"/>
                <a:ea typeface="Arial"/>
                <a:cs typeface="Arial"/>
                <a:sym typeface="Arial"/>
              </a:endParaRPr>
            </a:p>
          </p:txBody>
        </p:sp>
        <p:cxnSp>
          <p:nvCxnSpPr>
            <p:cNvPr id="175" name="Google Shape;175;p4"/>
            <p:cNvCxnSpPr/>
            <p:nvPr/>
          </p:nvCxnSpPr>
          <p:spPr>
            <a:xfrm flipH="1">
              <a:off x="960" y="2640"/>
              <a:ext cx="528" cy="624"/>
            </a:xfrm>
            <a:prstGeom prst="straightConnector1">
              <a:avLst/>
            </a:prstGeom>
            <a:noFill/>
            <a:ln cap="flat" cmpd="sng" w="12700">
              <a:solidFill>
                <a:srgbClr val="000000"/>
              </a:solidFill>
              <a:prstDash val="solid"/>
              <a:miter lim="800000"/>
              <a:headEnd len="sm" w="sm" type="none"/>
              <a:tailEnd len="sm" w="sm" type="none"/>
            </a:ln>
          </p:spPr>
        </p:cxnSp>
        <p:cxnSp>
          <p:nvCxnSpPr>
            <p:cNvPr id="176" name="Google Shape;176;p4"/>
            <p:cNvCxnSpPr/>
            <p:nvPr/>
          </p:nvCxnSpPr>
          <p:spPr>
            <a:xfrm>
              <a:off x="1728" y="2640"/>
              <a:ext cx="480" cy="624"/>
            </a:xfrm>
            <a:prstGeom prst="straightConnector1">
              <a:avLst/>
            </a:prstGeom>
            <a:noFill/>
            <a:ln cap="flat" cmpd="sng" w="12700">
              <a:solidFill>
                <a:srgbClr val="000000"/>
              </a:solidFill>
              <a:prstDash val="solid"/>
              <a:miter lim="800000"/>
              <a:headEnd len="sm" w="sm" type="none"/>
              <a:tailEnd len="sm" w="sm" type="none"/>
            </a:ln>
          </p:spPr>
        </p:cxnSp>
        <p:cxnSp>
          <p:nvCxnSpPr>
            <p:cNvPr id="177" name="Google Shape;177;p4"/>
            <p:cNvCxnSpPr/>
            <p:nvPr/>
          </p:nvCxnSpPr>
          <p:spPr>
            <a:xfrm flipH="1">
              <a:off x="3360" y="2640"/>
              <a:ext cx="480" cy="576"/>
            </a:xfrm>
            <a:prstGeom prst="straightConnector1">
              <a:avLst/>
            </a:prstGeom>
            <a:noFill/>
            <a:ln cap="flat" cmpd="sng" w="12700">
              <a:solidFill>
                <a:srgbClr val="000000"/>
              </a:solidFill>
              <a:prstDash val="solid"/>
              <a:miter lim="800000"/>
              <a:headEnd len="sm" w="sm" type="none"/>
              <a:tailEnd len="sm" w="sm" type="none"/>
            </a:ln>
          </p:spPr>
        </p:cxnSp>
        <p:cxnSp>
          <p:nvCxnSpPr>
            <p:cNvPr id="178" name="Google Shape;178;p4"/>
            <p:cNvCxnSpPr/>
            <p:nvPr/>
          </p:nvCxnSpPr>
          <p:spPr>
            <a:xfrm>
              <a:off x="4128" y="2640"/>
              <a:ext cx="432" cy="576"/>
            </a:xfrm>
            <a:prstGeom prst="straightConnector1">
              <a:avLst/>
            </a:prstGeom>
            <a:noFill/>
            <a:ln cap="flat" cmpd="sng" w="12700">
              <a:solidFill>
                <a:srgbClr val="000000"/>
              </a:solidFill>
              <a:prstDash val="solid"/>
              <a:miter lim="800000"/>
              <a:headEnd len="sm" w="sm" type="none"/>
              <a:tailEnd len="sm" w="sm" type="none"/>
            </a:ln>
          </p:spPr>
        </p:cxnSp>
        <p:cxnSp>
          <p:nvCxnSpPr>
            <p:cNvPr id="179" name="Google Shape;179;p4"/>
            <p:cNvCxnSpPr/>
            <p:nvPr/>
          </p:nvCxnSpPr>
          <p:spPr>
            <a:xfrm>
              <a:off x="2623" y="2029"/>
              <a:ext cx="0" cy="277"/>
            </a:xfrm>
            <a:prstGeom prst="straightConnector1">
              <a:avLst/>
            </a:prstGeom>
            <a:noFill/>
            <a:ln cap="flat" cmpd="sng" w="12700">
              <a:solidFill>
                <a:srgbClr val="000000"/>
              </a:solidFill>
              <a:prstDash val="solid"/>
              <a:miter lim="800000"/>
              <a:headEnd len="sm" w="sm" type="none"/>
              <a:tailEnd len="sm" w="sm" type="none"/>
            </a:ln>
          </p:spPr>
        </p:cxnSp>
        <p:sp>
          <p:nvSpPr>
            <p:cNvPr id="180" name="Google Shape;180;p4"/>
            <p:cNvSpPr txBox="1"/>
            <p:nvPr/>
          </p:nvSpPr>
          <p:spPr>
            <a:xfrm>
              <a:off x="768" y="3264"/>
              <a:ext cx="308" cy="288"/>
            </a:xfrm>
            <a:prstGeom prst="rect">
              <a:avLst/>
            </a:prstGeom>
            <a:solidFill>
              <a:srgbClr val="FFCC99"/>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no</a:t>
              </a:r>
              <a:endParaRPr b="0" i="0" sz="1400" u="none" cap="none" strike="noStrike">
                <a:solidFill>
                  <a:srgbClr val="000000"/>
                </a:solidFill>
                <a:latin typeface="Arial"/>
                <a:ea typeface="Arial"/>
                <a:cs typeface="Arial"/>
                <a:sym typeface="Arial"/>
              </a:endParaRPr>
            </a:p>
          </p:txBody>
        </p:sp>
        <p:sp>
          <p:nvSpPr>
            <p:cNvPr id="181" name="Google Shape;181;p4"/>
            <p:cNvSpPr txBox="1"/>
            <p:nvPr/>
          </p:nvSpPr>
          <p:spPr>
            <a:xfrm>
              <a:off x="2028" y="3264"/>
              <a:ext cx="372" cy="288"/>
            </a:xfrm>
            <a:prstGeom prst="rect">
              <a:avLst/>
            </a:prstGeom>
            <a:solidFill>
              <a:srgbClr val="00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yes</a:t>
              </a:r>
              <a:endParaRPr b="0" i="0" sz="1400" u="none" cap="none" strike="noStrike">
                <a:solidFill>
                  <a:srgbClr val="000000"/>
                </a:solidFill>
                <a:latin typeface="Arial"/>
                <a:ea typeface="Arial"/>
                <a:cs typeface="Arial"/>
                <a:sym typeface="Arial"/>
              </a:endParaRPr>
            </a:p>
          </p:txBody>
        </p:sp>
        <p:sp>
          <p:nvSpPr>
            <p:cNvPr id="182" name="Google Shape;182;p4"/>
            <p:cNvSpPr txBox="1"/>
            <p:nvPr/>
          </p:nvSpPr>
          <p:spPr>
            <a:xfrm>
              <a:off x="4368" y="3216"/>
              <a:ext cx="372" cy="288"/>
            </a:xfrm>
            <a:prstGeom prst="rect">
              <a:avLst/>
            </a:prstGeom>
            <a:solidFill>
              <a:srgbClr val="00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yes</a:t>
              </a:r>
              <a:endParaRPr b="0" i="0" sz="1400" u="none" cap="none" strike="noStrike">
                <a:solidFill>
                  <a:srgbClr val="000000"/>
                </a:solidFill>
                <a:latin typeface="Arial"/>
                <a:ea typeface="Arial"/>
                <a:cs typeface="Arial"/>
                <a:sym typeface="Arial"/>
              </a:endParaRPr>
            </a:p>
          </p:txBody>
        </p:sp>
        <p:sp>
          <p:nvSpPr>
            <p:cNvPr id="183" name="Google Shape;183;p4"/>
            <p:cNvSpPr txBox="1"/>
            <p:nvPr/>
          </p:nvSpPr>
          <p:spPr>
            <a:xfrm>
              <a:off x="2437" y="2344"/>
              <a:ext cx="372" cy="288"/>
            </a:xfrm>
            <a:prstGeom prst="rect">
              <a:avLst/>
            </a:prstGeom>
            <a:solidFill>
              <a:srgbClr val="00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yes</a:t>
              </a:r>
              <a:endParaRPr b="0" i="0" sz="1400" u="none" cap="none" strike="noStrike">
                <a:solidFill>
                  <a:srgbClr val="000000"/>
                </a:solidFill>
                <a:latin typeface="Arial"/>
                <a:ea typeface="Arial"/>
                <a:cs typeface="Arial"/>
                <a:sym typeface="Arial"/>
              </a:endParaRPr>
            </a:p>
          </p:txBody>
        </p:sp>
        <p:sp>
          <p:nvSpPr>
            <p:cNvPr id="184" name="Google Shape;184;p4"/>
            <p:cNvSpPr txBox="1"/>
            <p:nvPr/>
          </p:nvSpPr>
          <p:spPr>
            <a:xfrm>
              <a:off x="2256" y="1824"/>
              <a:ext cx="672" cy="192"/>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31..40</a:t>
              </a:r>
              <a:endParaRPr b="0" i="0" sz="1400" u="none" cap="none" strike="noStrike">
                <a:solidFill>
                  <a:srgbClr val="000000"/>
                </a:solidFill>
                <a:latin typeface="Arial"/>
                <a:ea typeface="Arial"/>
                <a:cs typeface="Arial"/>
                <a:sym typeface="Arial"/>
              </a:endParaRPr>
            </a:p>
          </p:txBody>
        </p:sp>
        <p:sp>
          <p:nvSpPr>
            <p:cNvPr id="185" name="Google Shape;185;p4"/>
            <p:cNvSpPr txBox="1"/>
            <p:nvPr/>
          </p:nvSpPr>
          <p:spPr>
            <a:xfrm rot="-180000">
              <a:off x="3168" y="3216"/>
              <a:ext cx="308" cy="288"/>
            </a:xfrm>
            <a:prstGeom prst="rect">
              <a:avLst/>
            </a:prstGeom>
            <a:solidFill>
              <a:srgbClr val="FFCC99"/>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no</a:t>
              </a:r>
              <a:endParaRPr b="0" i="0" sz="1400" u="none" cap="none" strike="noStrike">
                <a:solidFill>
                  <a:srgbClr val="000000"/>
                </a:solidFill>
                <a:latin typeface="Arial"/>
                <a:ea typeface="Arial"/>
                <a:cs typeface="Arial"/>
                <a:sym typeface="Arial"/>
              </a:endParaRPr>
            </a:p>
          </p:txBody>
        </p:sp>
        <p:sp>
          <p:nvSpPr>
            <p:cNvPr id="186" name="Google Shape;186;p4"/>
            <p:cNvSpPr txBox="1"/>
            <p:nvPr/>
          </p:nvSpPr>
          <p:spPr>
            <a:xfrm>
              <a:off x="4176" y="2784"/>
              <a:ext cx="382"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fair</a:t>
              </a:r>
              <a:endParaRPr b="0" i="0" sz="1400" u="none" cap="none" strike="noStrike">
                <a:solidFill>
                  <a:srgbClr val="000000"/>
                </a:solidFill>
                <a:latin typeface="Arial"/>
                <a:ea typeface="Arial"/>
                <a:cs typeface="Arial"/>
                <a:sym typeface="Arial"/>
              </a:endParaRPr>
            </a:p>
          </p:txBody>
        </p:sp>
        <p:sp>
          <p:nvSpPr>
            <p:cNvPr id="187" name="Google Shape;187;p4"/>
            <p:cNvSpPr txBox="1"/>
            <p:nvPr/>
          </p:nvSpPr>
          <p:spPr>
            <a:xfrm>
              <a:off x="3072" y="2784"/>
              <a:ext cx="807"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excellent</a:t>
              </a:r>
              <a:endParaRPr b="0" i="0" sz="1400" u="none" cap="none" strike="noStrike">
                <a:solidFill>
                  <a:srgbClr val="000000"/>
                </a:solidFill>
                <a:latin typeface="Arial"/>
                <a:ea typeface="Arial"/>
                <a:cs typeface="Arial"/>
                <a:sym typeface="Arial"/>
              </a:endParaRPr>
            </a:p>
          </p:txBody>
        </p:sp>
        <p:sp>
          <p:nvSpPr>
            <p:cNvPr id="188" name="Google Shape;188;p4"/>
            <p:cNvSpPr txBox="1"/>
            <p:nvPr/>
          </p:nvSpPr>
          <p:spPr>
            <a:xfrm>
              <a:off x="1872" y="2832"/>
              <a:ext cx="372"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yes</a:t>
              </a:r>
              <a:endParaRPr b="0" i="0" sz="1400" u="none" cap="none" strike="noStrike">
                <a:solidFill>
                  <a:srgbClr val="000000"/>
                </a:solidFill>
                <a:latin typeface="Arial"/>
                <a:ea typeface="Arial"/>
                <a:cs typeface="Arial"/>
                <a:sym typeface="Arial"/>
              </a:endParaRPr>
            </a:p>
          </p:txBody>
        </p:sp>
        <p:sp>
          <p:nvSpPr>
            <p:cNvPr id="189" name="Google Shape;189;p4"/>
            <p:cNvSpPr txBox="1"/>
            <p:nvPr/>
          </p:nvSpPr>
          <p:spPr>
            <a:xfrm>
              <a:off x="960" y="2832"/>
              <a:ext cx="432"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no</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6"/>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Precision:</a:t>
            </a:r>
            <a:endParaRPr/>
          </a:p>
        </p:txBody>
      </p:sp>
      <p:sp>
        <p:nvSpPr>
          <p:cNvPr id="491" name="Google Shape;491;p36"/>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90000"/>
              </a:lnSpc>
              <a:spcBef>
                <a:spcPts val="0"/>
              </a:spcBef>
              <a:spcAft>
                <a:spcPts val="0"/>
              </a:spcAft>
              <a:buClr>
                <a:schemeClr val="folHlink"/>
              </a:buClr>
              <a:buSzPts val="1140"/>
              <a:buFont typeface="Noto Sans Symbols"/>
              <a:buChar char="❑"/>
            </a:pPr>
            <a:r>
              <a:rPr b="1" i="0" lang="en-US" sz="1900" u="none">
                <a:solidFill>
                  <a:schemeClr val="dk1"/>
                </a:solidFill>
                <a:latin typeface="Tahoma"/>
                <a:ea typeface="Tahoma"/>
                <a:cs typeface="Tahoma"/>
                <a:sym typeface="Tahoma"/>
              </a:rPr>
              <a:t>Precision:</a:t>
            </a:r>
            <a:r>
              <a:rPr b="0" i="0" lang="en-US" sz="1900" u="none">
                <a:solidFill>
                  <a:schemeClr val="dk1"/>
                </a:solidFill>
                <a:latin typeface="Tahoma"/>
                <a:ea typeface="Tahoma"/>
                <a:cs typeface="Tahoma"/>
                <a:sym typeface="Tahoma"/>
              </a:rPr>
              <a:t>total number of correctly classified positive examples by the total number of predicted positive examples.</a:t>
            </a:r>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457200" lvl="0" marL="457200" marR="0" rtl="0" algn="just">
              <a:lnSpc>
                <a:spcPct val="9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Precision tells us how many of the correctly predicted cases actually turned out to be positive.</a:t>
            </a:r>
            <a:endParaRPr b="1" i="0" sz="2000" u="none">
              <a:solidFill>
                <a:schemeClr val="dk1"/>
              </a:solidFill>
              <a:latin typeface="Tahoma"/>
              <a:ea typeface="Tahoma"/>
              <a:cs typeface="Tahoma"/>
              <a:sym typeface="Tahoma"/>
            </a:endParaRPr>
          </a:p>
          <a:p>
            <a:pPr indent="-457200" lvl="0" marL="457200" marR="0" rtl="0" algn="just">
              <a:lnSpc>
                <a:spcPct val="90000"/>
              </a:lnSpc>
              <a:spcBef>
                <a:spcPts val="380"/>
              </a:spcBef>
              <a:spcAft>
                <a:spcPts val="0"/>
              </a:spcAft>
              <a:buClr>
                <a:schemeClr val="folHlink"/>
              </a:buClr>
              <a:buSzPts val="1140"/>
              <a:buFont typeface="Noto Sans Symbols"/>
              <a:buChar char="■"/>
            </a:pPr>
            <a:r>
              <a:rPr b="1" i="0" lang="en-US" sz="1900" u="none">
                <a:solidFill>
                  <a:schemeClr val="dk1"/>
                </a:solidFill>
                <a:latin typeface="Tahoma"/>
                <a:ea typeface="Tahoma"/>
                <a:cs typeface="Tahoma"/>
                <a:sym typeface="Tahoma"/>
              </a:rPr>
              <a:t>High recall, low precision: This</a:t>
            </a:r>
            <a:r>
              <a:rPr b="0" i="0" lang="en-US" sz="1900" u="none">
                <a:solidFill>
                  <a:schemeClr val="dk1"/>
                </a:solidFill>
                <a:latin typeface="Tahoma"/>
                <a:ea typeface="Tahoma"/>
                <a:cs typeface="Tahoma"/>
                <a:sym typeface="Tahoma"/>
              </a:rPr>
              <a:t> means that most of the positive examples are correctly recognized (low FN) but there are a lot of false positives. </a:t>
            </a:r>
            <a:endParaRPr/>
          </a:p>
          <a:p>
            <a:pPr indent="-457200" lvl="0" marL="457200" marR="0" rtl="0" algn="just">
              <a:lnSpc>
                <a:spcPct val="90000"/>
              </a:lnSpc>
              <a:spcBef>
                <a:spcPts val="380"/>
              </a:spcBef>
              <a:spcAft>
                <a:spcPts val="0"/>
              </a:spcAft>
              <a:buClr>
                <a:schemeClr val="folHlink"/>
              </a:buClr>
              <a:buSzPts val="1140"/>
              <a:buFont typeface="Noto Sans Symbols"/>
              <a:buChar char="■"/>
            </a:pPr>
            <a:r>
              <a:rPr b="1" i="0" lang="en-US" sz="1900" u="none">
                <a:solidFill>
                  <a:schemeClr val="dk1"/>
                </a:solidFill>
                <a:latin typeface="Tahoma"/>
                <a:ea typeface="Tahoma"/>
                <a:cs typeface="Tahoma"/>
                <a:sym typeface="Tahoma"/>
              </a:rPr>
              <a:t>Low recall, high precision: This</a:t>
            </a:r>
            <a:r>
              <a:rPr b="0" i="0" lang="en-US" sz="1900" u="none">
                <a:solidFill>
                  <a:schemeClr val="dk1"/>
                </a:solidFill>
                <a:latin typeface="Tahoma"/>
                <a:ea typeface="Tahoma"/>
                <a:cs typeface="Tahoma"/>
                <a:sym typeface="Tahoma"/>
              </a:rPr>
              <a:t> shows that we miss a lot of positive examples (high FN) but those we predict as positive are indeed positive (low FP) </a:t>
            </a:r>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270510" lvl="0" marL="342900" marR="0" rtl="0" algn="l">
              <a:lnSpc>
                <a:spcPct val="10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p:txBody>
      </p:sp>
      <p:pic>
        <p:nvPicPr>
          <p:cNvPr id="492" name="Google Shape;492;p36"/>
          <p:cNvPicPr preferRelativeResize="0"/>
          <p:nvPr/>
        </p:nvPicPr>
        <p:blipFill rotWithShape="1">
          <a:blip r:embed="rId3">
            <a:alphaModFix/>
          </a:blip>
          <a:srcRect b="0" l="0" r="0" t="0"/>
          <a:stretch/>
        </p:blipFill>
        <p:spPr>
          <a:xfrm>
            <a:off x="2916237" y="2565400"/>
            <a:ext cx="4054475" cy="1368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Precision &amp; Recall</a:t>
            </a:r>
            <a:endParaRPr/>
          </a:p>
        </p:txBody>
      </p:sp>
      <p:sp>
        <p:nvSpPr>
          <p:cNvPr id="498" name="Google Shape;498;p3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440"/>
              <a:buFont typeface="Noto Sans Symbols"/>
              <a:buChar char="■"/>
            </a:pPr>
            <a:r>
              <a:rPr b="0" i="0" lang="en-US" sz="2400" u="none">
                <a:solidFill>
                  <a:srgbClr val="222222"/>
                </a:solidFill>
                <a:latin typeface="Times New Roman"/>
                <a:ea typeface="Times New Roman"/>
                <a:cs typeface="Times New Roman"/>
                <a:sym typeface="Times New Roman"/>
              </a:rPr>
              <a:t>Precision is a useful metric in cases where False Positive is a higher concern than False Negatives.</a:t>
            </a:r>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a:solidFill>
                  <a:srgbClr val="222222"/>
                </a:solidFill>
                <a:latin typeface="Times New Roman"/>
                <a:ea typeface="Times New Roman"/>
                <a:cs typeface="Times New Roman"/>
                <a:sym typeface="Times New Roman"/>
              </a:rPr>
              <a:t>Recall is a useful metric in cases where False Negative trumps False Positive.</a:t>
            </a:r>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a:solidFill>
                  <a:srgbClr val="222222"/>
                </a:solidFill>
                <a:latin typeface="Times New Roman"/>
                <a:ea typeface="Times New Roman"/>
                <a:cs typeface="Times New Roman"/>
                <a:sym typeface="Times New Roman"/>
              </a:rPr>
              <a:t>Recall is important in medical cases where it doesn’t matter whether we raise a false alarm but the actual positive cases should not go undetected!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Classification Rate or Accuracy is given by the relation:</a:t>
            </a:r>
            <a:endParaRPr/>
          </a:p>
          <a:p>
            <a:pPr indent="-350520" lvl="0" marL="457200" marR="0" rtl="0" algn="l">
              <a:lnSpc>
                <a:spcPct val="100000"/>
              </a:lnSpc>
              <a:spcBef>
                <a:spcPts val="560"/>
              </a:spcBef>
              <a:spcAft>
                <a:spcPts val="0"/>
              </a:spcAft>
              <a:buClr>
                <a:schemeClr val="folHlink"/>
              </a:buClr>
              <a:buSzPts val="1680"/>
              <a:buFont typeface="Noto Sans Symbols"/>
              <a:buNone/>
            </a:pPr>
            <a:r>
              <a:t/>
            </a:r>
            <a:endParaRPr b="0" i="0" sz="2800" u="none">
              <a:solidFill>
                <a:schemeClr val="dk1"/>
              </a:solidFill>
              <a:latin typeface="Tahoma"/>
              <a:ea typeface="Tahoma"/>
              <a:cs typeface="Tahoma"/>
              <a:sym typeface="Tahoma"/>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0" i="0" sz="2800" u="none">
              <a:solidFill>
                <a:schemeClr val="dk1"/>
              </a:solidFill>
              <a:latin typeface="Tahoma"/>
              <a:ea typeface="Tahoma"/>
              <a:cs typeface="Tahoma"/>
              <a:sym typeface="Tahoma"/>
            </a:endParaRPr>
          </a:p>
        </p:txBody>
      </p:sp>
      <p:pic>
        <p:nvPicPr>
          <p:cNvPr id="504" name="Google Shape;504;p38"/>
          <p:cNvPicPr preferRelativeResize="0"/>
          <p:nvPr/>
        </p:nvPicPr>
        <p:blipFill rotWithShape="1">
          <a:blip r:embed="rId3">
            <a:alphaModFix/>
          </a:blip>
          <a:srcRect b="0" l="0" r="0" t="0"/>
          <a:stretch/>
        </p:blipFill>
        <p:spPr>
          <a:xfrm>
            <a:off x="2051050" y="2636837"/>
            <a:ext cx="4821237" cy="15224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9"/>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AB7E"/>
              </a:buClr>
              <a:buSzPts val="2400"/>
              <a:buFont typeface="Tahoma"/>
              <a:buNone/>
            </a:pPr>
            <a:r>
              <a:rPr b="1" i="0" lang="en-US" sz="2400" u="none">
                <a:solidFill>
                  <a:srgbClr val="00AB7E"/>
                </a:solidFill>
                <a:latin typeface="Tahoma"/>
                <a:ea typeface="Tahoma"/>
                <a:cs typeface="Tahoma"/>
                <a:sym typeface="Tahoma"/>
              </a:rPr>
              <a:t>SLIQ – Supervised learning in Quest</a:t>
            </a:r>
            <a:endParaRPr/>
          </a:p>
        </p:txBody>
      </p:sp>
      <p:sp>
        <p:nvSpPr>
          <p:cNvPr id="510" name="Google Shape;510;p39"/>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Scalable classifier</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Improving learning time without loss in accuracy.</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Tree classifier.</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Handles both numerical and categorical data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0"/>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sz="4400"/>
          </a:p>
        </p:txBody>
      </p:sp>
      <p:pic>
        <p:nvPicPr>
          <p:cNvPr id="516" name="Google Shape;516;p40"/>
          <p:cNvPicPr preferRelativeResize="0"/>
          <p:nvPr/>
        </p:nvPicPr>
        <p:blipFill rotWithShape="1">
          <a:blip r:embed="rId3">
            <a:alphaModFix/>
          </a:blip>
          <a:srcRect b="0" l="0" r="0" t="0"/>
          <a:stretch/>
        </p:blipFill>
        <p:spPr>
          <a:xfrm>
            <a:off x="915987" y="1116012"/>
            <a:ext cx="6310312" cy="38623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41"/>
          <p:cNvPicPr preferRelativeResize="0"/>
          <p:nvPr/>
        </p:nvPicPr>
        <p:blipFill rotWithShape="1">
          <a:blip r:embed="rId3">
            <a:alphaModFix/>
          </a:blip>
          <a:srcRect b="0" l="0" r="0" t="0"/>
          <a:stretch/>
        </p:blipFill>
        <p:spPr>
          <a:xfrm>
            <a:off x="1182687" y="1411287"/>
            <a:ext cx="6311900" cy="3600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42"/>
          <p:cNvPicPr preferRelativeResize="0"/>
          <p:nvPr/>
        </p:nvPicPr>
        <p:blipFill rotWithShape="1">
          <a:blip r:embed="rId3">
            <a:alphaModFix/>
          </a:blip>
          <a:srcRect b="0" l="0" r="0" t="0"/>
          <a:stretch/>
        </p:blipFill>
        <p:spPr>
          <a:xfrm>
            <a:off x="893762" y="1192212"/>
            <a:ext cx="6650037" cy="4044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43"/>
          <p:cNvPicPr preferRelativeResize="0"/>
          <p:nvPr/>
        </p:nvPicPr>
        <p:blipFill rotWithShape="1">
          <a:blip r:embed="rId3">
            <a:alphaModFix/>
          </a:blip>
          <a:srcRect b="0" l="0" r="0" t="0"/>
          <a:stretch/>
        </p:blipFill>
        <p:spPr>
          <a:xfrm>
            <a:off x="574675" y="1136650"/>
            <a:ext cx="7011987" cy="40211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44"/>
          <p:cNvPicPr preferRelativeResize="0"/>
          <p:nvPr/>
        </p:nvPicPr>
        <p:blipFill rotWithShape="1">
          <a:blip r:embed="rId3">
            <a:alphaModFix/>
          </a:blip>
          <a:srcRect b="0" l="0" r="0" t="0"/>
          <a:stretch/>
        </p:blipFill>
        <p:spPr>
          <a:xfrm>
            <a:off x="950912" y="1162050"/>
            <a:ext cx="6667500" cy="4175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45"/>
          <p:cNvPicPr preferRelativeResize="0"/>
          <p:nvPr/>
        </p:nvPicPr>
        <p:blipFill rotWithShape="1">
          <a:blip r:embed="rId3">
            <a:alphaModFix/>
          </a:blip>
          <a:srcRect b="0" l="0" r="0" t="0"/>
          <a:stretch/>
        </p:blipFill>
        <p:spPr>
          <a:xfrm>
            <a:off x="1111250" y="1327150"/>
            <a:ext cx="6540500" cy="39322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Why Decision Tree Classifier is so popular</a:t>
            </a:r>
            <a:endParaRPr/>
          </a:p>
        </p:txBody>
      </p:sp>
      <p:sp>
        <p:nvSpPr>
          <p:cNvPr id="195" name="Google Shape;195;p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Does not require Domain Knowledge or parameter settings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Supports exploratory knowledge discovery</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Decision trees can handle high dimensional data</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Decision tree  knowledge is intuitive and easily understandable  by humans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Learning and classification steps are simple and fast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Decision trees have good accuracy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46"/>
          <p:cNvPicPr preferRelativeResize="0"/>
          <p:nvPr/>
        </p:nvPicPr>
        <p:blipFill rotWithShape="1">
          <a:blip r:embed="rId3">
            <a:alphaModFix/>
          </a:blip>
          <a:srcRect b="0" l="0" r="0" t="0"/>
          <a:stretch/>
        </p:blipFill>
        <p:spPr>
          <a:xfrm>
            <a:off x="758825" y="1103312"/>
            <a:ext cx="6934200" cy="4041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47"/>
          <p:cNvPicPr preferRelativeResize="0"/>
          <p:nvPr/>
        </p:nvPicPr>
        <p:blipFill rotWithShape="1">
          <a:blip r:embed="rId3">
            <a:alphaModFix/>
          </a:blip>
          <a:srcRect b="0" l="0" r="0" t="0"/>
          <a:stretch/>
        </p:blipFill>
        <p:spPr>
          <a:xfrm>
            <a:off x="696912" y="1368425"/>
            <a:ext cx="7340600" cy="36337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48"/>
          <p:cNvPicPr preferRelativeResize="0"/>
          <p:nvPr/>
        </p:nvPicPr>
        <p:blipFill rotWithShape="1">
          <a:blip r:embed="rId3">
            <a:alphaModFix/>
          </a:blip>
          <a:srcRect b="0" l="0" r="0" t="0"/>
          <a:stretch/>
        </p:blipFill>
        <p:spPr>
          <a:xfrm>
            <a:off x="1222375" y="1309687"/>
            <a:ext cx="6346825" cy="4016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49"/>
          <p:cNvPicPr preferRelativeResize="0"/>
          <p:nvPr/>
        </p:nvPicPr>
        <p:blipFill rotWithShape="1">
          <a:blip r:embed="rId3">
            <a:alphaModFix/>
          </a:blip>
          <a:srcRect b="0" l="0" r="0" t="0"/>
          <a:stretch/>
        </p:blipFill>
        <p:spPr>
          <a:xfrm>
            <a:off x="758825" y="1103312"/>
            <a:ext cx="6934200" cy="4041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50"/>
          <p:cNvPicPr preferRelativeResize="0"/>
          <p:nvPr/>
        </p:nvPicPr>
        <p:blipFill rotWithShape="1">
          <a:blip r:embed="rId3">
            <a:alphaModFix/>
          </a:blip>
          <a:srcRect b="0" l="0" r="0" t="0"/>
          <a:stretch/>
        </p:blipFill>
        <p:spPr>
          <a:xfrm>
            <a:off x="1792287" y="1543050"/>
            <a:ext cx="5559425" cy="3771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1"/>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572" name="Google Shape;572;p51"/>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73" name="Google Shape;573;p51"/>
          <p:cNvPicPr preferRelativeResize="0"/>
          <p:nvPr/>
        </p:nvPicPr>
        <p:blipFill rotWithShape="1">
          <a:blip r:embed="rId3">
            <a:alphaModFix/>
          </a:blip>
          <a:srcRect b="0" l="0" r="0" t="0"/>
          <a:stretch/>
        </p:blipFill>
        <p:spPr>
          <a:xfrm>
            <a:off x="857250" y="1157287"/>
            <a:ext cx="6729412" cy="4114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579" name="Google Shape;579;p5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80" name="Google Shape;580;p52"/>
          <p:cNvPicPr preferRelativeResize="0"/>
          <p:nvPr/>
        </p:nvPicPr>
        <p:blipFill rotWithShape="1">
          <a:blip r:embed="rId3">
            <a:alphaModFix/>
          </a:blip>
          <a:srcRect b="0" l="0" r="0" t="0"/>
          <a:stretch/>
        </p:blipFill>
        <p:spPr>
          <a:xfrm>
            <a:off x="1446212" y="1628775"/>
            <a:ext cx="6251575" cy="3600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3"/>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586" name="Google Shape;586;p53"/>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87" name="Google Shape;587;p53"/>
          <p:cNvPicPr preferRelativeResize="0"/>
          <p:nvPr/>
        </p:nvPicPr>
        <p:blipFill rotWithShape="1">
          <a:blip r:embed="rId3">
            <a:alphaModFix/>
          </a:blip>
          <a:srcRect b="0" l="0" r="0" t="0"/>
          <a:stretch/>
        </p:blipFill>
        <p:spPr>
          <a:xfrm>
            <a:off x="1238250" y="1309687"/>
            <a:ext cx="6110287" cy="365918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4"/>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593" name="Google Shape;593;p54"/>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94" name="Google Shape;594;p54"/>
          <p:cNvPicPr preferRelativeResize="0"/>
          <p:nvPr/>
        </p:nvPicPr>
        <p:blipFill rotWithShape="1">
          <a:blip r:embed="rId3">
            <a:alphaModFix/>
          </a:blip>
          <a:srcRect b="0" l="0" r="0" t="0"/>
          <a:stretch/>
        </p:blipFill>
        <p:spPr>
          <a:xfrm>
            <a:off x="1446212" y="1592262"/>
            <a:ext cx="6251575" cy="3673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600" name="Google Shape;600;p5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01" name="Google Shape;601;p55"/>
          <p:cNvPicPr preferRelativeResize="0"/>
          <p:nvPr/>
        </p:nvPicPr>
        <p:blipFill rotWithShape="1">
          <a:blip r:embed="rId3">
            <a:alphaModFix/>
          </a:blip>
          <a:srcRect b="0" l="0" r="0" t="0"/>
          <a:stretch/>
        </p:blipFill>
        <p:spPr>
          <a:xfrm>
            <a:off x="1582737" y="1095375"/>
            <a:ext cx="5897562" cy="422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Decision Tree Algorithm Examples in Data Mining" id="200" name="Google Shape;200;p6"/>
          <p:cNvPicPr preferRelativeResize="0"/>
          <p:nvPr/>
        </p:nvPicPr>
        <p:blipFill rotWithShape="1">
          <a:blip r:embed="rId3">
            <a:alphaModFix/>
          </a:blip>
          <a:srcRect b="0" l="0" r="0" t="0"/>
          <a:stretch/>
        </p:blipFill>
        <p:spPr>
          <a:xfrm>
            <a:off x="990600" y="0"/>
            <a:ext cx="7924800"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6"/>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607" name="Google Shape;607;p56"/>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08" name="Google Shape;608;p56"/>
          <p:cNvPicPr preferRelativeResize="0"/>
          <p:nvPr/>
        </p:nvPicPr>
        <p:blipFill rotWithShape="1">
          <a:blip r:embed="rId3">
            <a:alphaModFix/>
          </a:blip>
          <a:srcRect b="0" l="0" r="0" t="0"/>
          <a:stretch/>
        </p:blipFill>
        <p:spPr>
          <a:xfrm>
            <a:off x="1484312" y="1131887"/>
            <a:ext cx="5937250" cy="4483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7"/>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614" name="Google Shape;614;p5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15" name="Google Shape;615;p57"/>
          <p:cNvPicPr preferRelativeResize="0"/>
          <p:nvPr/>
        </p:nvPicPr>
        <p:blipFill rotWithShape="1">
          <a:blip r:embed="rId3">
            <a:alphaModFix/>
          </a:blip>
          <a:srcRect b="0" l="0" r="0" t="0"/>
          <a:stretch/>
        </p:blipFill>
        <p:spPr>
          <a:xfrm>
            <a:off x="1196975" y="981075"/>
            <a:ext cx="6246812" cy="424656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8"/>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621" name="Google Shape;621;p5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22" name="Google Shape;622;p58"/>
          <p:cNvPicPr preferRelativeResize="0"/>
          <p:nvPr/>
        </p:nvPicPr>
        <p:blipFill rotWithShape="1">
          <a:blip r:embed="rId3">
            <a:alphaModFix/>
          </a:blip>
          <a:srcRect b="0" l="0" r="0" t="0"/>
          <a:stretch/>
        </p:blipFill>
        <p:spPr>
          <a:xfrm>
            <a:off x="1079500" y="1163637"/>
            <a:ext cx="7105650" cy="4010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9"/>
          <p:cNvSpPr txBox="1"/>
          <p:nvPr>
            <p:ph type="title"/>
          </p:nvPr>
        </p:nvSpPr>
        <p:spPr>
          <a:xfrm>
            <a:off x="0" y="228600"/>
            <a:ext cx="9144000" cy="990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Tahoma"/>
              <a:buNone/>
            </a:pPr>
            <a:r>
              <a:rPr b="1" i="0" lang="en-US" sz="2800" u="none">
                <a:solidFill>
                  <a:schemeClr val="dk2"/>
                </a:solidFill>
                <a:latin typeface="Tahoma"/>
                <a:ea typeface="Tahoma"/>
                <a:cs typeface="Tahoma"/>
                <a:sym typeface="Tahoma"/>
              </a:rPr>
              <a:t>PARTITIONING AROUND MEDOIDS/ K-MEDOID ALGORITHM</a:t>
            </a:r>
            <a:endParaRPr/>
          </a:p>
        </p:txBody>
      </p:sp>
      <p:sp>
        <p:nvSpPr>
          <p:cNvPr id="628" name="Google Shape;628;p59"/>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29" name="Google Shape;629;p59"/>
          <p:cNvPicPr preferRelativeResize="0"/>
          <p:nvPr/>
        </p:nvPicPr>
        <p:blipFill rotWithShape="1">
          <a:blip r:embed="rId3">
            <a:alphaModFix/>
          </a:blip>
          <a:srcRect b="26296" l="14166" r="41667" t="18888"/>
          <a:stretch/>
        </p:blipFill>
        <p:spPr>
          <a:xfrm>
            <a:off x="1295400" y="1447800"/>
            <a:ext cx="6629400" cy="4114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60"/>
          <p:cNvPicPr preferRelativeResize="0"/>
          <p:nvPr>
            <p:ph idx="1" type="body"/>
          </p:nvPr>
        </p:nvPicPr>
        <p:blipFill rotWithShape="1">
          <a:blip r:embed="rId3">
            <a:alphaModFix/>
          </a:blip>
          <a:srcRect b="23573" l="13514" r="41441" t="18768"/>
          <a:stretch/>
        </p:blipFill>
        <p:spPr>
          <a:xfrm>
            <a:off x="228600" y="228600"/>
            <a:ext cx="8610600" cy="6096000"/>
          </a:xfrm>
          <a:prstGeom prst="rect">
            <a:avLst/>
          </a:prstGeom>
          <a:noFill/>
          <a:ln>
            <a:noFill/>
          </a:ln>
        </p:spPr>
      </p:pic>
      <p:sp>
        <p:nvSpPr>
          <p:cNvPr id="635" name="Google Shape;635;p60"/>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1"/>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41" name="Google Shape;641;p61"/>
          <p:cNvPicPr preferRelativeResize="0"/>
          <p:nvPr/>
        </p:nvPicPr>
        <p:blipFill rotWithShape="1">
          <a:blip r:embed="rId3">
            <a:alphaModFix/>
          </a:blip>
          <a:srcRect b="20368" l="13333" r="41667" t="17407"/>
          <a:stretch/>
        </p:blipFill>
        <p:spPr>
          <a:xfrm>
            <a:off x="304800" y="457200"/>
            <a:ext cx="8458200" cy="5791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47" name="Google Shape;647;p62"/>
          <p:cNvPicPr preferRelativeResize="0"/>
          <p:nvPr/>
        </p:nvPicPr>
        <p:blipFill rotWithShape="1">
          <a:blip r:embed="rId3">
            <a:alphaModFix/>
          </a:blip>
          <a:srcRect b="36666" l="13333" r="43333" t="18888"/>
          <a:stretch/>
        </p:blipFill>
        <p:spPr>
          <a:xfrm>
            <a:off x="304800" y="533400"/>
            <a:ext cx="8534400" cy="5562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53" name="Google Shape;653;p63"/>
          <p:cNvPicPr preferRelativeResize="0"/>
          <p:nvPr/>
        </p:nvPicPr>
        <p:blipFill rotWithShape="1">
          <a:blip r:embed="rId3">
            <a:alphaModFix/>
          </a:blip>
          <a:srcRect b="26296" l="13333" r="41667" t="18888"/>
          <a:stretch/>
        </p:blipFill>
        <p:spPr>
          <a:xfrm>
            <a:off x="228600" y="838200"/>
            <a:ext cx="8686800" cy="4648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59" name="Google Shape;659;p64"/>
          <p:cNvPicPr preferRelativeResize="0"/>
          <p:nvPr/>
        </p:nvPicPr>
        <p:blipFill rotWithShape="1">
          <a:blip r:embed="rId3">
            <a:alphaModFix/>
          </a:blip>
          <a:srcRect b="21851" l="13194" r="41665" t="17406"/>
          <a:stretch/>
        </p:blipFill>
        <p:spPr>
          <a:xfrm>
            <a:off x="304800" y="609600"/>
            <a:ext cx="8458200" cy="5562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65" name="Google Shape;665;p65"/>
          <p:cNvPicPr preferRelativeResize="0"/>
          <p:nvPr/>
        </p:nvPicPr>
        <p:blipFill rotWithShape="1">
          <a:blip r:embed="rId3">
            <a:alphaModFix/>
          </a:blip>
          <a:srcRect b="32221" l="13333" r="41667" t="18888"/>
          <a:stretch/>
        </p:blipFill>
        <p:spPr>
          <a:xfrm>
            <a:off x="76200" y="533400"/>
            <a:ext cx="8839200" cy="541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7"/>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Explanation(</a:t>
            </a:r>
            <a:r>
              <a:rPr b="1" i="0" lang="en-US" sz="3600" u="sng">
                <a:solidFill>
                  <a:schemeClr val="dk2"/>
                </a:solidFill>
                <a:hlinkClick r:id="rId3">
                  <a:extLst>
                    <a:ext uri="{A12FA001-AC4F-418D-AE19-62706E023703}">
                      <ahyp:hlinkClr val="tx"/>
                    </a:ext>
                  </a:extLst>
                </a:hlinkClick>
              </a:rPr>
              <a:t>Algorithm</a:t>
            </a:r>
            <a:r>
              <a:rPr b="1" i="0" lang="en-US" sz="3600" u="none">
                <a:solidFill>
                  <a:schemeClr val="dk2"/>
                </a:solidFill>
                <a:latin typeface="Tahoma"/>
                <a:ea typeface="Tahoma"/>
                <a:cs typeface="Tahoma"/>
                <a:sym typeface="Tahoma"/>
              </a:rPr>
              <a:t>)</a:t>
            </a:r>
            <a:endParaRPr/>
          </a:p>
        </p:txBody>
      </p:sp>
      <p:sp>
        <p:nvSpPr>
          <p:cNvPr id="206" name="Google Shape;206;p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algorithm is called with three parameters: </a:t>
            </a:r>
            <a:r>
              <a:rPr b="1" i="1" lang="en-US" sz="2800" u="none" cap="none" strike="noStrike">
                <a:solidFill>
                  <a:srgbClr val="000000"/>
                </a:solidFill>
                <a:latin typeface="Times New Roman"/>
                <a:ea typeface="Times New Roman"/>
                <a:cs typeface="Times New Roman"/>
                <a:sym typeface="Times New Roman"/>
              </a:rPr>
              <a:t>D</a:t>
            </a:r>
            <a:r>
              <a:rPr b="1" i="0" lang="en-US" sz="2800" u="none" cap="none" strike="noStrike">
                <a:solidFill>
                  <a:srgbClr val="000000"/>
                </a:solidFill>
                <a:latin typeface="Times New Roman"/>
                <a:ea typeface="Times New Roman"/>
                <a:cs typeface="Times New Roman"/>
                <a:sym typeface="Times New Roman"/>
              </a:rPr>
              <a:t>, </a:t>
            </a:r>
            <a:r>
              <a:rPr b="1" i="1" lang="en-US" sz="2800" u="none" cap="none" strike="noStrike">
                <a:solidFill>
                  <a:srgbClr val="000000"/>
                </a:solidFill>
                <a:latin typeface="Times New Roman"/>
                <a:ea typeface="Times New Roman"/>
                <a:cs typeface="Times New Roman"/>
                <a:sym typeface="Times New Roman"/>
              </a:rPr>
              <a:t>attribute list</a:t>
            </a:r>
            <a:r>
              <a:rPr b="1" i="0" lang="en-US" sz="2800" u="none" cap="none" strike="noStrike">
                <a:solidFill>
                  <a:srgbClr val="000000"/>
                </a:solidFill>
                <a:latin typeface="Times New Roman"/>
                <a:ea typeface="Times New Roman"/>
                <a:cs typeface="Times New Roman"/>
                <a:sym typeface="Times New Roman"/>
              </a:rPr>
              <a:t>, and </a:t>
            </a:r>
            <a:r>
              <a:rPr b="1" i="1" lang="en-US" sz="2800" u="none" cap="none" strike="noStrike">
                <a:solidFill>
                  <a:srgbClr val="000000"/>
                </a:solidFill>
                <a:latin typeface="Times New Roman"/>
                <a:ea typeface="Times New Roman"/>
                <a:cs typeface="Times New Roman"/>
                <a:sym typeface="Times New Roman"/>
              </a:rPr>
              <a:t>Attribute selection method</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Let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as a data partition. Initially, it is the complete set of training tuples and their associated class labels.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parameter </a:t>
            </a:r>
            <a:r>
              <a:rPr b="1" i="1" lang="en-US" sz="2800" u="none" cap="none" strike="noStrike">
                <a:solidFill>
                  <a:srgbClr val="000000"/>
                </a:solidFill>
                <a:latin typeface="Times New Roman"/>
                <a:ea typeface="Times New Roman"/>
                <a:cs typeface="Times New Roman"/>
                <a:sym typeface="Times New Roman"/>
              </a:rPr>
              <a:t>attribute list </a:t>
            </a:r>
            <a:r>
              <a:rPr b="1" i="0" lang="en-US" sz="2800" u="none" cap="none" strike="noStrike">
                <a:solidFill>
                  <a:srgbClr val="000000"/>
                </a:solidFill>
                <a:latin typeface="Times New Roman"/>
                <a:ea typeface="Times New Roman"/>
                <a:cs typeface="Times New Roman"/>
                <a:sym typeface="Times New Roman"/>
              </a:rPr>
              <a:t>is a list of attributes describing the tuples.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1" lang="en-US" sz="2800" u="none" cap="none" strike="noStrike">
                <a:solidFill>
                  <a:srgbClr val="000000"/>
                </a:solidFill>
                <a:latin typeface="Times New Roman"/>
                <a:ea typeface="Times New Roman"/>
                <a:cs typeface="Times New Roman"/>
                <a:sym typeface="Times New Roman"/>
              </a:rPr>
              <a:t>Attribute selection method </a:t>
            </a:r>
            <a:r>
              <a:rPr b="1" i="0" lang="en-US" sz="2800" u="none" cap="none" strike="noStrike">
                <a:solidFill>
                  <a:srgbClr val="000000"/>
                </a:solidFill>
                <a:latin typeface="Times New Roman"/>
                <a:ea typeface="Times New Roman"/>
                <a:cs typeface="Times New Roman"/>
                <a:sym typeface="Times New Roman"/>
              </a:rPr>
              <a:t>specifies a heuristic procedure for selecting the attribute that “best” discriminates the given tuples according to class.</a:t>
            </a:r>
            <a:endParaRPr/>
          </a:p>
        </p:txBody>
      </p:sp>
      <p:sp>
        <p:nvSpPr>
          <p:cNvPr id="207" name="Google Shape;207;p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6"/>
          <p:cNvSpPr txBox="1"/>
          <p:nvPr>
            <p:ph type="title"/>
          </p:nvPr>
        </p:nvSpPr>
        <p:spPr>
          <a:xfrm>
            <a:off x="684212" y="1341437"/>
            <a:ext cx="4257675"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Times New Roman"/>
              <a:buNone/>
            </a:pPr>
            <a:r>
              <a:rPr b="1" i="0" lang="en-US" sz="3300" u="none">
                <a:solidFill>
                  <a:schemeClr val="dk2"/>
                </a:solidFill>
                <a:latin typeface="Times New Roman"/>
                <a:ea typeface="Times New Roman"/>
                <a:cs typeface="Times New Roman"/>
                <a:sym typeface="Times New Roman"/>
              </a:rPr>
              <a:t>Hierarchical Clustering</a:t>
            </a:r>
            <a:endParaRPr/>
          </a:p>
        </p:txBody>
      </p:sp>
      <p:sp>
        <p:nvSpPr>
          <p:cNvPr id="671" name="Google Shape;671;p66"/>
          <p:cNvSpPr txBox="1"/>
          <p:nvPr/>
        </p:nvSpPr>
        <p:spPr>
          <a:xfrm>
            <a:off x="595312" y="2147887"/>
            <a:ext cx="7653337" cy="2330450"/>
          </a:xfrm>
          <a:prstGeom prst="rect">
            <a:avLst/>
          </a:prstGeom>
          <a:noFill/>
          <a:ln>
            <a:noFill/>
          </a:ln>
        </p:spPr>
        <p:txBody>
          <a:bodyPr anchorCtr="0" anchor="t" bIns="0" lIns="0" spcFirstLastPara="1" rIns="0" wrap="square" tIns="70475">
            <a:spAutoFit/>
          </a:bodyPr>
          <a:lstStyle/>
          <a:p>
            <a:pPr indent="-133350" lvl="0" marL="268287" marR="0" rtl="0" algn="l">
              <a:lnSpc>
                <a:spcPct val="100000"/>
              </a:lnSpc>
              <a:spcBef>
                <a:spcPts val="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Hierarchical decomposition of DB.</a:t>
            </a:r>
            <a:endParaRPr b="0" i="0" sz="1400" u="none" cap="none" strike="noStrike">
              <a:solidFill>
                <a:srgbClr val="000000"/>
              </a:solidFill>
              <a:latin typeface="Arial"/>
              <a:ea typeface="Arial"/>
              <a:cs typeface="Arial"/>
              <a:sym typeface="Arial"/>
            </a:endParaRPr>
          </a:p>
          <a:p>
            <a:pPr indent="-133350" lvl="0" marL="268287" marR="0" rtl="0" algn="l">
              <a:lnSpc>
                <a:spcPct val="100000"/>
              </a:lnSpc>
              <a:spcBef>
                <a:spcPts val="4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Iterative splitting of DB until some termination condition is satisfied.</a:t>
            </a:r>
            <a:endParaRPr b="0" i="0" sz="1400" u="none" cap="none" strike="noStrike">
              <a:solidFill>
                <a:srgbClr val="000000"/>
              </a:solidFill>
              <a:latin typeface="Arial"/>
              <a:ea typeface="Arial"/>
              <a:cs typeface="Arial"/>
              <a:sym typeface="Arial"/>
            </a:endParaRPr>
          </a:p>
          <a:p>
            <a:pPr indent="-133350" lvl="0" marL="268287" marR="0" rtl="0" algn="l">
              <a:lnSpc>
                <a:spcPct val="100000"/>
              </a:lnSpc>
              <a:spcBef>
                <a:spcPts val="5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Disadvantage: termination condition to be specified.</a:t>
            </a:r>
            <a:endParaRPr b="0" i="0" sz="1400" u="none" cap="none" strike="noStrike">
              <a:solidFill>
                <a:srgbClr val="000000"/>
              </a:solidFill>
              <a:latin typeface="Arial"/>
              <a:ea typeface="Arial"/>
              <a:cs typeface="Arial"/>
              <a:sym typeface="Arial"/>
            </a:endParaRPr>
          </a:p>
          <a:p>
            <a:pPr indent="-133350" lvl="0" marL="268287" marR="0" rtl="0" algn="l">
              <a:lnSpc>
                <a:spcPct val="100000"/>
              </a:lnSpc>
              <a:spcBef>
                <a:spcPts val="5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2 types:</a:t>
            </a:r>
            <a:endParaRPr b="0" i="0" sz="1400" u="none" cap="none" strike="noStrike">
              <a:solidFill>
                <a:srgbClr val="000000"/>
              </a:solidFill>
              <a:latin typeface="Arial"/>
              <a:ea typeface="Arial"/>
              <a:cs typeface="Arial"/>
              <a:sym typeface="Arial"/>
            </a:endParaRPr>
          </a:p>
          <a:p>
            <a:pPr indent="-133350" lvl="0" marL="268287" marR="0" rtl="0" algn="l">
              <a:lnSpc>
                <a:spcPct val="100000"/>
              </a:lnSpc>
              <a:spcBef>
                <a:spcPts val="500"/>
              </a:spcBef>
              <a:spcAft>
                <a:spcPts val="0"/>
              </a:spcAft>
              <a:buClr>
                <a:schemeClr val="dk1"/>
              </a:buClr>
              <a:buSzPts val="2100"/>
              <a:buFont typeface="Quattrocento Sans"/>
              <a:buChar char="❑"/>
            </a:pPr>
            <a:r>
              <a:rPr b="0" i="0" lang="en-US" sz="2100" u="none" cap="none" strike="noStrike">
                <a:solidFill>
                  <a:schemeClr val="dk1"/>
                </a:solidFill>
                <a:latin typeface="Calibri"/>
                <a:ea typeface="Calibri"/>
                <a:cs typeface="Calibri"/>
                <a:sym typeface="Calibri"/>
              </a:rPr>
              <a:t>Bottom up (Agglomerative)</a:t>
            </a:r>
            <a:endParaRPr b="0" i="0" sz="1400" u="none" cap="none" strike="noStrike">
              <a:solidFill>
                <a:srgbClr val="000000"/>
              </a:solidFill>
              <a:latin typeface="Arial"/>
              <a:ea typeface="Arial"/>
              <a:cs typeface="Arial"/>
              <a:sym typeface="Arial"/>
            </a:endParaRPr>
          </a:p>
          <a:p>
            <a:pPr indent="-133350" lvl="0" marL="268287" marR="0" rtl="0" algn="l">
              <a:lnSpc>
                <a:spcPct val="100000"/>
              </a:lnSpc>
              <a:spcBef>
                <a:spcPts val="500"/>
              </a:spcBef>
              <a:spcAft>
                <a:spcPts val="0"/>
              </a:spcAft>
              <a:buClr>
                <a:schemeClr val="dk1"/>
              </a:buClr>
              <a:buSzPts val="2100"/>
              <a:buFont typeface="Quattrocento Sans"/>
              <a:buChar char="❑"/>
            </a:pPr>
            <a:r>
              <a:rPr b="0" i="0" lang="en-US" sz="2100" u="none" cap="none" strike="noStrike">
                <a:solidFill>
                  <a:schemeClr val="dk1"/>
                </a:solidFill>
                <a:latin typeface="Calibri"/>
                <a:ea typeface="Calibri"/>
                <a:cs typeface="Calibri"/>
                <a:sym typeface="Calibri"/>
              </a:rPr>
              <a:t>Top Down (Divisive)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7"/>
          <p:cNvSpPr txBox="1"/>
          <p:nvPr>
            <p:ph type="title"/>
          </p:nvPr>
        </p:nvSpPr>
        <p:spPr>
          <a:xfrm>
            <a:off x="684212" y="1341437"/>
            <a:ext cx="1741487"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Times New Roman"/>
              <a:buNone/>
            </a:pPr>
            <a:r>
              <a:rPr b="1" i="0" lang="en-US" sz="3300" u="none">
                <a:solidFill>
                  <a:schemeClr val="dk2"/>
                </a:solidFill>
                <a:latin typeface="Times New Roman"/>
                <a:ea typeface="Times New Roman"/>
                <a:cs typeface="Times New Roman"/>
                <a:sym typeface="Times New Roman"/>
              </a:rPr>
              <a:t>DBSCAN</a:t>
            </a:r>
            <a:endParaRPr/>
          </a:p>
        </p:txBody>
      </p:sp>
      <p:sp>
        <p:nvSpPr>
          <p:cNvPr id="677" name="Google Shape;677;p67"/>
          <p:cNvSpPr txBox="1"/>
          <p:nvPr/>
        </p:nvSpPr>
        <p:spPr>
          <a:xfrm>
            <a:off x="684212" y="2209800"/>
            <a:ext cx="7680325" cy="2209800"/>
          </a:xfrm>
          <a:prstGeom prst="rect">
            <a:avLst/>
          </a:prstGeom>
          <a:noFill/>
          <a:ln>
            <a:noFill/>
          </a:ln>
        </p:spPr>
        <p:txBody>
          <a:bodyPr anchorCtr="0" anchor="t" bIns="0" lIns="0" spcFirstLastPara="1" rIns="0" wrap="square" tIns="9525">
            <a:spAutoFit/>
          </a:bodyPr>
          <a:lstStyle/>
          <a:p>
            <a:pPr indent="-204787" lvl="0" marL="254000" marR="0" rtl="0" algn="l">
              <a:lnSpc>
                <a:spcPct val="100000"/>
              </a:lnSpc>
              <a:spcBef>
                <a:spcPts val="0"/>
              </a:spcBef>
              <a:spcAft>
                <a:spcPts val="0"/>
              </a:spcAft>
              <a:buClr>
                <a:srgbClr val="273138"/>
              </a:buClr>
              <a:buSzPts val="2100"/>
              <a:buFont typeface="Arial"/>
              <a:buChar char="•"/>
            </a:pPr>
            <a:r>
              <a:rPr b="1" i="0" lang="en-US" sz="2100" u="none" cap="none" strike="noStrike">
                <a:solidFill>
                  <a:srgbClr val="273138"/>
                </a:solidFill>
                <a:latin typeface="Arial"/>
                <a:ea typeface="Arial"/>
                <a:cs typeface="Arial"/>
                <a:sym typeface="Arial"/>
              </a:rPr>
              <a:t>Density-based spatial clustering of applications with noise</a:t>
            </a:r>
            <a:endParaRPr b="0" i="0" sz="2100" u="none" cap="none" strike="noStrike">
              <a:solidFill>
                <a:schemeClr val="dk1"/>
              </a:solidFill>
              <a:latin typeface="Arial"/>
              <a:ea typeface="Arial"/>
              <a:cs typeface="Arial"/>
              <a:sym typeface="Arial"/>
            </a:endParaRPr>
          </a:p>
          <a:p>
            <a:pPr indent="-204786" lvl="0" marL="254000" marR="0" rtl="0" algn="l">
              <a:lnSpc>
                <a:spcPct val="100000"/>
              </a:lnSpc>
              <a:spcBef>
                <a:spcPts val="0"/>
              </a:spcBef>
              <a:spcAft>
                <a:spcPts val="0"/>
              </a:spcAft>
              <a:buClr>
                <a:schemeClr val="dk1"/>
              </a:buClr>
              <a:buSzPts val="3200"/>
              <a:buFont typeface="Tahoma"/>
              <a:buNone/>
            </a:pPr>
            <a:r>
              <a:t/>
            </a:r>
            <a:endParaRPr b="0" i="0" sz="3200" u="none" cap="none" strike="noStrike">
              <a:solidFill>
                <a:schemeClr val="dk1"/>
              </a:solidFill>
              <a:latin typeface="Arial"/>
              <a:ea typeface="Arial"/>
              <a:cs typeface="Arial"/>
              <a:sym typeface="Arial"/>
            </a:endParaRPr>
          </a:p>
          <a:p>
            <a:pPr indent="-204786" lvl="0" marL="254000" marR="0" rtl="0" algn="l">
              <a:lnSpc>
                <a:spcPct val="104761"/>
              </a:lnSpc>
              <a:spcBef>
                <a:spcPts val="0"/>
              </a:spcBef>
              <a:spcAft>
                <a:spcPts val="0"/>
              </a:spcAft>
              <a:buClr>
                <a:srgbClr val="273138"/>
              </a:buClr>
              <a:buSzPts val="2100"/>
              <a:buFont typeface="Arial"/>
              <a:buNone/>
            </a:pPr>
            <a:r>
              <a:rPr b="0" i="0" lang="en-US" sz="2100" u="none" cap="none" strike="noStrike">
                <a:solidFill>
                  <a:srgbClr val="273138"/>
                </a:solidFill>
                <a:latin typeface="Arial"/>
                <a:ea typeface="Arial"/>
                <a:cs typeface="Arial"/>
                <a:sym typeface="Arial"/>
              </a:rPr>
              <a:t>Clusters can be of arbitrary shape such as those shown in the  figure below.</a:t>
            </a:r>
            <a:endParaRPr b="0" i="0" sz="2100" u="none" cap="none" strike="noStrike">
              <a:solidFill>
                <a:schemeClr val="dk1"/>
              </a:solidFill>
              <a:latin typeface="Arial"/>
              <a:ea typeface="Arial"/>
              <a:cs typeface="Arial"/>
              <a:sym typeface="Arial"/>
            </a:endParaRPr>
          </a:p>
          <a:p>
            <a:pPr indent="-204786" lvl="0" marL="254000" marR="0" rtl="0" algn="l">
              <a:lnSpc>
                <a:spcPct val="100000"/>
              </a:lnSpc>
              <a:spcBef>
                <a:spcPts val="0"/>
              </a:spcBef>
              <a:spcAft>
                <a:spcPts val="0"/>
              </a:spcAft>
              <a:buClr>
                <a:schemeClr val="dk1"/>
              </a:buClr>
              <a:buSzPts val="3000"/>
              <a:buFont typeface="Tahoma"/>
              <a:buNone/>
            </a:pPr>
            <a:r>
              <a:t/>
            </a:r>
            <a:endParaRPr b="0" i="0" sz="3000" u="none" cap="none" strike="noStrike">
              <a:solidFill>
                <a:schemeClr val="dk1"/>
              </a:solidFill>
              <a:latin typeface="Arial"/>
              <a:ea typeface="Arial"/>
              <a:cs typeface="Arial"/>
              <a:sym typeface="Arial"/>
            </a:endParaRPr>
          </a:p>
          <a:p>
            <a:pPr indent="-204786" lvl="0" marL="254000" marR="0" rtl="0" algn="l">
              <a:lnSpc>
                <a:spcPct val="100000"/>
              </a:lnSpc>
              <a:spcBef>
                <a:spcPts val="0"/>
              </a:spcBef>
              <a:spcAft>
                <a:spcPts val="0"/>
              </a:spcAft>
              <a:buClr>
                <a:srgbClr val="273138"/>
              </a:buClr>
              <a:buSzPts val="2100"/>
              <a:buFont typeface="Arial"/>
              <a:buNone/>
            </a:pPr>
            <a:r>
              <a:rPr b="0" i="0" lang="en-US" sz="2100" u="none" cap="none" strike="noStrike">
                <a:solidFill>
                  <a:srgbClr val="273138"/>
                </a:solidFill>
                <a:latin typeface="Arial"/>
                <a:ea typeface="Arial"/>
                <a:cs typeface="Arial"/>
                <a:sym typeface="Arial"/>
              </a:rPr>
              <a:t>Data may contain noise.</a:t>
            </a:r>
            <a:endParaRPr b="0" i="0" sz="1400" u="none" cap="none" strike="noStrike">
              <a:solidFill>
                <a:srgbClr val="000000"/>
              </a:solidFill>
              <a:latin typeface="Arial"/>
              <a:ea typeface="Arial"/>
              <a:cs typeface="Arial"/>
              <a:sym typeface="Arial"/>
            </a:endParaRPr>
          </a:p>
        </p:txBody>
      </p:sp>
      <p:pic>
        <p:nvPicPr>
          <p:cNvPr id="678" name="Google Shape;678;p67"/>
          <p:cNvPicPr preferRelativeResize="0"/>
          <p:nvPr/>
        </p:nvPicPr>
        <p:blipFill rotWithShape="1">
          <a:blip r:embed="rId3">
            <a:alphaModFix/>
          </a:blip>
          <a:srcRect b="0" l="0" r="0" t="0"/>
          <a:stretch/>
        </p:blipFill>
        <p:spPr>
          <a:xfrm>
            <a:off x="5708650" y="3452812"/>
            <a:ext cx="1962150" cy="1676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8"/>
          <p:cNvSpPr txBox="1"/>
          <p:nvPr/>
        </p:nvSpPr>
        <p:spPr>
          <a:xfrm>
            <a:off x="620712" y="1154112"/>
            <a:ext cx="7835900" cy="4276725"/>
          </a:xfrm>
          <a:prstGeom prst="rect">
            <a:avLst/>
          </a:prstGeom>
          <a:noFill/>
          <a:ln>
            <a:noFill/>
          </a:ln>
        </p:spPr>
        <p:txBody>
          <a:bodyPr anchorCtr="0" anchor="t" bIns="0" lIns="0" spcFirstLastPara="1" rIns="0" wrap="square" tIns="9525">
            <a:spAutoFit/>
          </a:bodyPr>
          <a:lstStyle/>
          <a:p>
            <a:pPr indent="-133350" lvl="0" marL="242886" marR="0" rtl="0" algn="l">
              <a:lnSpc>
                <a:spcPct val="100000"/>
              </a:lnSpc>
              <a:spcBef>
                <a:spcPts val="0"/>
              </a:spcBef>
              <a:spcAft>
                <a:spcPts val="0"/>
              </a:spcAft>
              <a:buClr>
                <a:srgbClr val="273138"/>
              </a:buClr>
              <a:buSzPts val="2100"/>
              <a:buFont typeface="Arial"/>
              <a:buChar char="•"/>
            </a:pPr>
            <a:r>
              <a:rPr b="1" i="0" lang="en-US" sz="2100" u="none" cap="none" strike="noStrike">
                <a:solidFill>
                  <a:srgbClr val="273138"/>
                </a:solidFill>
                <a:latin typeface="Arial"/>
                <a:ea typeface="Arial"/>
                <a:cs typeface="Arial"/>
                <a:sym typeface="Arial"/>
              </a:rPr>
              <a:t>DBSCAN algorithm requires two parameters:</a:t>
            </a:r>
            <a:endParaRPr b="0" i="0" sz="2100" u="none" cap="none" strike="noStrik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chemeClr val="dk1"/>
              </a:buClr>
              <a:buSzPts val="2600"/>
              <a:buFont typeface="Tahoma"/>
              <a:buNone/>
            </a:pPr>
            <a:r>
              <a:t/>
            </a:r>
            <a:endParaRPr b="0" i="0" sz="2600" u="none" cap="none" strike="noStrik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rgbClr val="273138"/>
              </a:buClr>
              <a:buSzPts val="1800"/>
              <a:buFont typeface="Calibri"/>
              <a:buAutoNum type="arabicPeriod"/>
            </a:pPr>
            <a:r>
              <a:rPr b="1" i="0" lang="en-US" sz="1800" u="none" cap="none" strike="noStrike">
                <a:solidFill>
                  <a:srgbClr val="273138"/>
                </a:solidFill>
                <a:latin typeface="Arial"/>
                <a:ea typeface="Arial"/>
                <a:cs typeface="Arial"/>
                <a:sym typeface="Arial"/>
              </a:rPr>
              <a:t>eps </a:t>
            </a:r>
            <a:r>
              <a:rPr b="0" i="0" lang="en-US" sz="1800" u="none" cap="none" strike="noStrike">
                <a:solidFill>
                  <a:srgbClr val="273138"/>
                </a:solidFill>
                <a:latin typeface="Arial"/>
                <a:ea typeface="Arial"/>
                <a:cs typeface="Arial"/>
                <a:sym typeface="Arial"/>
              </a:rPr>
              <a:t>: It defines the neighborhood around a data point.</a:t>
            </a:r>
            <a:endParaRPr b="0" i="0" sz="1800" u="none" cap="none" strike="noStrike">
              <a:solidFill>
                <a:schemeClr val="dk1"/>
              </a:solidFill>
              <a:latin typeface="Arial"/>
              <a:ea typeface="Arial"/>
              <a:cs typeface="Arial"/>
              <a:sym typeface="Arial"/>
            </a:endParaRPr>
          </a:p>
          <a:p>
            <a:pPr indent="-136523" lvl="1" marL="242886" marR="0" rtl="0" algn="l">
              <a:lnSpc>
                <a:spcPct val="80000"/>
              </a:lnSpc>
              <a:spcBef>
                <a:spcPts val="700"/>
              </a:spcBef>
              <a:spcAft>
                <a:spcPts val="0"/>
              </a:spcAft>
              <a:buClr>
                <a:srgbClr val="273138"/>
              </a:buClr>
              <a:buSzPts val="1800"/>
              <a:buFont typeface="Arial"/>
              <a:buChar char="•"/>
            </a:pPr>
            <a:r>
              <a:rPr b="0" i="0" lang="en-US" sz="1800" u="none" cap="none" strike="noStrike">
                <a:solidFill>
                  <a:schemeClr val="dk1"/>
                </a:solidFill>
                <a:latin typeface="Tahoma"/>
                <a:ea typeface="Tahoma"/>
                <a:cs typeface="Tahoma"/>
                <a:sym typeface="Tahoma"/>
              </a:rPr>
              <a:t>	</a:t>
            </a:r>
            <a:r>
              <a:rPr b="0" i="0" lang="en-US" sz="1800" u="none" cap="none" strike="noStrike">
                <a:solidFill>
                  <a:srgbClr val="273138"/>
                </a:solidFill>
                <a:latin typeface="Arial"/>
                <a:ea typeface="Arial"/>
                <a:cs typeface="Arial"/>
                <a:sym typeface="Arial"/>
              </a:rPr>
              <a:t>if the distance between two points is lower or equal to ‘eps’ then they are  considered neighbors.</a:t>
            </a:r>
            <a:endParaRPr b="0" i="0" sz="1800" u="none" cap="none" strike="noStrike">
              <a:solidFill>
                <a:schemeClr val="dk1"/>
              </a:solidFill>
              <a:latin typeface="Arial"/>
              <a:ea typeface="Arial"/>
              <a:cs typeface="Arial"/>
              <a:sym typeface="Arial"/>
            </a:endParaRPr>
          </a:p>
          <a:p>
            <a:pPr indent="-136523" lvl="1" marL="242886" marR="0" rtl="0" algn="l">
              <a:lnSpc>
                <a:spcPct val="80000"/>
              </a:lnSpc>
              <a:spcBef>
                <a:spcPts val="700"/>
              </a:spcBef>
              <a:spcAft>
                <a:spcPts val="0"/>
              </a:spcAft>
              <a:buClr>
                <a:srgbClr val="273138"/>
              </a:buClr>
              <a:buSzPts val="1800"/>
              <a:buFont typeface="Arial"/>
              <a:buChar char="•"/>
            </a:pPr>
            <a:r>
              <a:rPr b="0" i="0" lang="en-US" sz="1800" u="none" cap="none" strike="noStrike">
                <a:solidFill>
                  <a:srgbClr val="273138"/>
                </a:solidFill>
                <a:latin typeface="Arial"/>
                <a:ea typeface="Arial"/>
                <a:cs typeface="Arial"/>
                <a:sym typeface="Arial"/>
              </a:rPr>
              <a:t>If the eps value is chosen too small then large part of the data will be  considered as outliers. If it is chosen very large then the clusters will merge  and the majority of the data points will be in the same clusters. </a:t>
            </a:r>
            <a:r>
              <a:rPr b="1" i="0" lang="en-US" sz="1800" u="none" cap="none" strike="noStrike">
                <a:solidFill>
                  <a:srgbClr val="273138"/>
                </a:solidFill>
                <a:latin typeface="Arial"/>
                <a:ea typeface="Arial"/>
                <a:cs typeface="Arial"/>
                <a:sym typeface="Arial"/>
              </a:rPr>
              <a:t>One way to  find the eps value is based on the </a:t>
            </a:r>
            <a:r>
              <a:rPr b="1" i="1" lang="en-US" sz="1800" u="none" cap="none" strike="noStrike">
                <a:solidFill>
                  <a:srgbClr val="273138"/>
                </a:solidFill>
                <a:latin typeface="Arial"/>
                <a:ea typeface="Arial"/>
                <a:cs typeface="Arial"/>
                <a:sym typeface="Arial"/>
              </a:rPr>
              <a:t>k-distance graph</a:t>
            </a:r>
            <a:r>
              <a:rPr b="1" i="0" lang="en-US" sz="1800" u="none" cap="none" strike="noStrike">
                <a:solidFill>
                  <a:srgbClr val="273138"/>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rgbClr val="273138"/>
              </a:buClr>
              <a:buSzPts val="1800"/>
              <a:buFont typeface="Arial"/>
              <a:buNone/>
            </a:pPr>
            <a:r>
              <a:rPr b="1" i="0" lang="en-US" sz="1800" u="none" cap="none" strike="noStrike">
                <a:solidFill>
                  <a:srgbClr val="273138"/>
                </a:solidFill>
                <a:latin typeface="Arial"/>
                <a:ea typeface="Arial"/>
                <a:cs typeface="Arial"/>
                <a:sym typeface="Arial"/>
              </a:rPr>
              <a:t>2. MinPts</a:t>
            </a:r>
            <a:r>
              <a:rPr b="0" i="0" lang="en-US" sz="1800" u="none" cap="none" strike="noStrike">
                <a:solidFill>
                  <a:srgbClr val="273138"/>
                </a:solidFill>
                <a:latin typeface="Arial"/>
                <a:ea typeface="Arial"/>
                <a:cs typeface="Arial"/>
                <a:sym typeface="Arial"/>
              </a:rPr>
              <a:t>: Minimum number of neighbors (data points) within eps radius.</a:t>
            </a:r>
            <a:endParaRPr b="0" i="0" sz="1800" u="none" cap="none" strike="noStrike">
              <a:solidFill>
                <a:schemeClr val="dk1"/>
              </a:solidFill>
              <a:latin typeface="Arial"/>
              <a:ea typeface="Arial"/>
              <a:cs typeface="Arial"/>
              <a:sym typeface="Arial"/>
            </a:endParaRPr>
          </a:p>
          <a:p>
            <a:pPr indent="-131761" lvl="0" marL="242886" marR="0" rtl="0" algn="l">
              <a:lnSpc>
                <a:spcPct val="100000"/>
              </a:lnSpc>
              <a:spcBef>
                <a:spcPts val="300"/>
              </a:spcBef>
              <a:spcAft>
                <a:spcPts val="0"/>
              </a:spcAft>
              <a:buClr>
                <a:srgbClr val="273138"/>
              </a:buClr>
              <a:buSzPts val="1800"/>
              <a:buFont typeface="Arial"/>
              <a:buChar char="•"/>
            </a:pPr>
            <a:r>
              <a:rPr b="0" i="0" lang="en-US" sz="1800" u="none" cap="none" strike="noStrike">
                <a:solidFill>
                  <a:srgbClr val="273138"/>
                </a:solidFill>
                <a:latin typeface="Arial"/>
                <a:ea typeface="Arial"/>
                <a:cs typeface="Arial"/>
                <a:sym typeface="Arial"/>
              </a:rPr>
              <a:t>Larger the dataset, the larger value of MinPts must be chosen.</a:t>
            </a:r>
            <a:endParaRPr b="0" i="0" sz="1800" u="none" cap="none" strike="noStrike">
              <a:solidFill>
                <a:schemeClr val="dk1"/>
              </a:solidFill>
              <a:latin typeface="Arial"/>
              <a:ea typeface="Arial"/>
              <a:cs typeface="Arial"/>
              <a:sym typeface="Arial"/>
            </a:endParaRPr>
          </a:p>
          <a:p>
            <a:pPr indent="-131761" lvl="0" marL="242886" marR="0" rtl="0" algn="l">
              <a:lnSpc>
                <a:spcPct val="80000"/>
              </a:lnSpc>
              <a:spcBef>
                <a:spcPts val="700"/>
              </a:spcBef>
              <a:spcAft>
                <a:spcPts val="0"/>
              </a:spcAft>
              <a:buClr>
                <a:srgbClr val="273138"/>
              </a:buClr>
              <a:buSzPts val="1800"/>
              <a:buFont typeface="Arial"/>
              <a:buChar char="•"/>
            </a:pPr>
            <a:r>
              <a:rPr b="0" i="0" lang="en-US" sz="1800" u="none" cap="none" strike="noStrike">
                <a:solidFill>
                  <a:srgbClr val="273138"/>
                </a:solidFill>
                <a:latin typeface="Arial"/>
                <a:ea typeface="Arial"/>
                <a:cs typeface="Arial"/>
                <a:sym typeface="Arial"/>
              </a:rPr>
              <a:t>As a general rule, the minimum MinPts can be derived from the number of  dimensions D in the dataset as, MinPts &gt;= D+1. The minimum value of  MinPts must be chosen at least 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9"/>
          <p:cNvSpPr txBox="1"/>
          <p:nvPr>
            <p:ph type="title"/>
          </p:nvPr>
        </p:nvSpPr>
        <p:spPr>
          <a:xfrm>
            <a:off x="619125" y="1844675"/>
            <a:ext cx="4403725" cy="239712"/>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1500"/>
              <a:buFont typeface="Arial"/>
              <a:buNone/>
            </a:pPr>
            <a:r>
              <a:rPr b="1" i="0" lang="en-US" sz="1500" u="none">
                <a:solidFill>
                  <a:schemeClr val="dk2"/>
                </a:solidFill>
                <a:latin typeface="Arial"/>
                <a:ea typeface="Arial"/>
                <a:cs typeface="Arial"/>
                <a:sym typeface="Arial"/>
              </a:rPr>
              <a:t>In this algorithm, we have 3 types of data points.</a:t>
            </a:r>
            <a:endParaRPr/>
          </a:p>
        </p:txBody>
      </p:sp>
      <p:sp>
        <p:nvSpPr>
          <p:cNvPr id="689" name="Google Shape;689;p69"/>
          <p:cNvSpPr txBox="1"/>
          <p:nvPr/>
        </p:nvSpPr>
        <p:spPr>
          <a:xfrm>
            <a:off x="619125" y="2522537"/>
            <a:ext cx="4914900" cy="3178175"/>
          </a:xfrm>
          <a:prstGeom prst="rect">
            <a:avLst/>
          </a:prstGeom>
          <a:noFill/>
          <a:ln>
            <a:noFill/>
          </a:ln>
        </p:spPr>
        <p:txBody>
          <a:bodyPr anchorCtr="0" anchor="t" bIns="0" lIns="0" spcFirstLastPara="1" rIns="0" wrap="square" tIns="9525">
            <a:spAutoFit/>
          </a:bodyPr>
          <a:lstStyle/>
          <a:p>
            <a:pPr indent="0" lvl="0" marL="9525" marR="0" rtl="0" algn="l">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Core Point</a:t>
            </a:r>
            <a:r>
              <a:rPr b="0" i="0" lang="en-US" sz="1500" u="none" cap="none" strike="noStrike">
                <a:solidFill>
                  <a:schemeClr val="dk1"/>
                </a:solidFill>
                <a:latin typeface="Arial"/>
                <a:ea typeface="Arial"/>
                <a:cs typeface="Arial"/>
                <a:sym typeface="Arial"/>
              </a:rPr>
              <a:t>: A point is a core point if it has more than  MinPts points within eps.</a:t>
            </a:r>
            <a:endParaRPr b="0" i="0" sz="1400" u="none" cap="none" strike="noStrike">
              <a:solidFill>
                <a:srgbClr val="000000"/>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Tahoma"/>
              <a:buNone/>
            </a:pPr>
            <a:r>
              <a:t/>
            </a:r>
            <a:endParaRPr b="0" i="0" sz="1500" u="none" cap="none" strike="noStrik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Border Point</a:t>
            </a:r>
            <a:r>
              <a:rPr b="0" i="0" lang="en-US" sz="1500" u="none" cap="none" strike="noStrike">
                <a:solidFill>
                  <a:schemeClr val="dk1"/>
                </a:solidFill>
                <a:latin typeface="Arial"/>
                <a:ea typeface="Arial"/>
                <a:cs typeface="Arial"/>
                <a:sym typeface="Arial"/>
              </a:rPr>
              <a:t>: A point which has fewer than MinPts within  eps but it is in the neighborhood of a core point.</a:t>
            </a:r>
            <a:endParaRPr b="0" i="0" sz="1400" u="none" cap="none" strike="noStrike">
              <a:solidFill>
                <a:srgbClr val="000000"/>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Tahoma"/>
              <a:buNone/>
            </a:pPr>
            <a:r>
              <a:t/>
            </a:r>
            <a:endParaRPr b="0" i="0" sz="1500" u="none" cap="none" strike="noStrik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Noise or outlier</a:t>
            </a:r>
            <a:r>
              <a:rPr b="0" i="0" lang="en-US" sz="1500" u="none" cap="none" strike="noStrike">
                <a:solidFill>
                  <a:schemeClr val="dk1"/>
                </a:solidFill>
                <a:latin typeface="Arial"/>
                <a:ea typeface="Arial"/>
                <a:cs typeface="Arial"/>
                <a:sym typeface="Arial"/>
              </a:rPr>
              <a:t>: A point which is not a core point or  border point.</a:t>
            </a:r>
            <a:endParaRPr b="0" i="0" sz="1400" u="none" cap="none" strike="noStrike">
              <a:solidFill>
                <a:srgbClr val="000000"/>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300"/>
              <a:buFont typeface="Tahoma"/>
              <a:buNone/>
            </a:pPr>
            <a:r>
              <a:t/>
            </a:r>
            <a:endParaRPr b="0" i="0" sz="1300" u="none" cap="none" strike="noStrik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Direct Density Reachable: </a:t>
            </a:r>
            <a:r>
              <a:rPr b="0" i="0" lang="en-US" sz="1300" u="none" cap="none" strike="noStrike">
                <a:solidFill>
                  <a:schemeClr val="dk1"/>
                </a:solidFill>
                <a:latin typeface="Arial"/>
                <a:ea typeface="Arial"/>
                <a:cs typeface="Arial"/>
                <a:sym typeface="Arial"/>
              </a:rPr>
              <a:t>A point p is DDR from point q if q  is the core point and P is the neighbor of q.</a:t>
            </a:r>
            <a:endParaRPr b="0" i="0" sz="1400" u="none" cap="none" strike="noStrike">
              <a:solidFill>
                <a:srgbClr val="000000"/>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400"/>
              <a:buFont typeface="Tahoma"/>
              <a:buNone/>
            </a:pPr>
            <a:r>
              <a:t/>
            </a:r>
            <a:endParaRPr b="0" i="0" sz="1400" u="none" cap="none" strike="noStrik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Density Reachable (DR): </a:t>
            </a:r>
            <a:r>
              <a:rPr b="0" i="0" lang="en-US" sz="1300" u="none" cap="none" strike="noStrike">
                <a:solidFill>
                  <a:schemeClr val="dk1"/>
                </a:solidFill>
                <a:latin typeface="Arial"/>
                <a:ea typeface="Arial"/>
                <a:cs typeface="Arial"/>
                <a:sym typeface="Arial"/>
              </a:rPr>
              <a:t>Two points are DR, if there is a  chain of DDR point that link these two points.</a:t>
            </a:r>
            <a:endParaRPr b="0" i="0" sz="1400" u="none" cap="none" strike="noStrike">
              <a:solidFill>
                <a:srgbClr val="000000"/>
              </a:solidFill>
              <a:latin typeface="Arial"/>
              <a:ea typeface="Arial"/>
              <a:cs typeface="Arial"/>
              <a:sym typeface="Arial"/>
            </a:endParaRPr>
          </a:p>
        </p:txBody>
      </p:sp>
      <p:pic>
        <p:nvPicPr>
          <p:cNvPr id="690" name="Google Shape;690;p69"/>
          <p:cNvPicPr preferRelativeResize="0"/>
          <p:nvPr/>
        </p:nvPicPr>
        <p:blipFill rotWithShape="1">
          <a:blip r:embed="rId3">
            <a:alphaModFix/>
          </a:blip>
          <a:srcRect b="0" l="0" r="0" t="0"/>
          <a:stretch/>
        </p:blipFill>
        <p:spPr>
          <a:xfrm>
            <a:off x="6383337" y="3406775"/>
            <a:ext cx="2008187" cy="240188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70"/>
          <p:cNvPicPr preferRelativeResize="0"/>
          <p:nvPr/>
        </p:nvPicPr>
        <p:blipFill rotWithShape="1">
          <a:blip r:embed="rId3">
            <a:alphaModFix/>
          </a:blip>
          <a:srcRect b="0" l="0" r="0" t="0"/>
          <a:stretch/>
        </p:blipFill>
        <p:spPr>
          <a:xfrm>
            <a:off x="472450" y="134800"/>
            <a:ext cx="8603124" cy="661307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1"/>
          <p:cNvSpPr txBox="1"/>
          <p:nvPr>
            <p:ph type="title"/>
          </p:nvPr>
        </p:nvSpPr>
        <p:spPr>
          <a:xfrm>
            <a:off x="684212" y="1341437"/>
            <a:ext cx="2182812"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Calibri"/>
              <a:buNone/>
            </a:pPr>
            <a:r>
              <a:rPr b="1" i="0" lang="en-US" sz="3300" u="none">
                <a:solidFill>
                  <a:schemeClr val="dk2"/>
                </a:solidFill>
                <a:latin typeface="Calibri"/>
                <a:ea typeface="Calibri"/>
                <a:cs typeface="Calibri"/>
                <a:sym typeface="Calibri"/>
              </a:rPr>
              <a:t>ALGORITHM</a:t>
            </a:r>
            <a:endParaRPr/>
          </a:p>
        </p:txBody>
      </p:sp>
      <p:sp>
        <p:nvSpPr>
          <p:cNvPr id="701" name="Google Shape;701;p71"/>
          <p:cNvSpPr txBox="1"/>
          <p:nvPr/>
        </p:nvSpPr>
        <p:spPr>
          <a:xfrm>
            <a:off x="638175" y="2079625"/>
            <a:ext cx="7839075" cy="3278187"/>
          </a:xfrm>
          <a:prstGeom prst="rect">
            <a:avLst/>
          </a:prstGeom>
          <a:noFill/>
          <a:ln>
            <a:noFill/>
          </a:ln>
        </p:spPr>
        <p:txBody>
          <a:bodyPr anchorCtr="0" anchor="t" bIns="0" lIns="0" spcFirstLastPara="1" rIns="0" wrap="square" tIns="20950">
            <a:spAutoFit/>
          </a:bodyPr>
          <a:lstStyle/>
          <a:p>
            <a:pPr indent="-173037" lvl="0" marL="182562" marR="0" rtl="0" algn="l">
              <a:lnSpc>
                <a:spcPct val="116666"/>
              </a:lnSpc>
              <a:spcBef>
                <a:spcPts val="0"/>
              </a:spcBef>
              <a:spcAft>
                <a:spcPts val="0"/>
              </a:spcAft>
              <a:buClr>
                <a:srgbClr val="273138"/>
              </a:buClr>
              <a:buSzPts val="1728"/>
              <a:buFont typeface="Calibri"/>
              <a:buAutoNum type="arabicPeriod"/>
            </a:pPr>
            <a:r>
              <a:rPr b="0" i="0" lang="en-US" sz="1800" u="none" cap="none" strike="noStrike">
                <a:solidFill>
                  <a:srgbClr val="273138"/>
                </a:solidFill>
                <a:latin typeface="Times New Roman"/>
                <a:ea typeface="Times New Roman"/>
                <a:cs typeface="Times New Roman"/>
                <a:sym typeface="Times New Roman"/>
              </a:rPr>
              <a:t>Find all the neighbor points within eps and identify the core points or visited with  more than MinPts neighbors.</a:t>
            </a:r>
            <a:endParaRPr b="0" i="0" sz="1800" u="none" cap="none" strike="noStrike">
              <a:solidFill>
                <a:schemeClr val="dk1"/>
              </a:solidFill>
              <a:latin typeface="Times New Roman"/>
              <a:ea typeface="Times New Roman"/>
              <a:cs typeface="Times New Roman"/>
              <a:sym typeface="Times New Roman"/>
            </a:endParaRPr>
          </a:p>
          <a:p>
            <a:pPr indent="-173037" lvl="0" marL="182562" marR="0" rtl="0" algn="l">
              <a:lnSpc>
                <a:spcPct val="111111"/>
              </a:lnSpc>
              <a:spcBef>
                <a:spcPts val="0"/>
              </a:spcBef>
              <a:spcAft>
                <a:spcPts val="0"/>
              </a:spcAft>
              <a:buClr>
                <a:srgbClr val="273138"/>
              </a:buClr>
              <a:buSzPts val="1728"/>
              <a:buFont typeface="Calibri"/>
              <a:buAutoNum type="arabicPeriod"/>
            </a:pPr>
            <a:r>
              <a:rPr b="0" i="0" lang="en-US" sz="1800" u="none" cap="none" strike="noStrike">
                <a:solidFill>
                  <a:srgbClr val="273138"/>
                </a:solidFill>
                <a:latin typeface="Times New Roman"/>
                <a:ea typeface="Times New Roman"/>
                <a:cs typeface="Times New Roman"/>
                <a:sym typeface="Times New Roman"/>
              </a:rPr>
              <a:t>For each core point if it is not already assigned to a cluster, create a new cluster.</a:t>
            </a:r>
            <a:endParaRPr b="0" i="0" sz="1800" u="none" cap="none" strike="noStrike">
              <a:solidFill>
                <a:schemeClr val="dk1"/>
              </a:solidFill>
              <a:latin typeface="Times New Roman"/>
              <a:ea typeface="Times New Roman"/>
              <a:cs typeface="Times New Roman"/>
              <a:sym typeface="Times New Roman"/>
            </a:endParaRPr>
          </a:p>
          <a:p>
            <a:pPr indent="-173037" lvl="0" marL="182562" marR="0" rtl="0" algn="l">
              <a:lnSpc>
                <a:spcPct val="116666"/>
              </a:lnSpc>
              <a:spcBef>
                <a:spcPts val="0"/>
              </a:spcBef>
              <a:spcAft>
                <a:spcPts val="0"/>
              </a:spcAft>
              <a:buClr>
                <a:srgbClr val="273138"/>
              </a:buClr>
              <a:buSzPts val="1728"/>
              <a:buFont typeface="Calibri"/>
              <a:buAutoNum type="arabicPeriod"/>
            </a:pPr>
            <a:r>
              <a:rPr b="0" i="0" lang="en-US" sz="1800" u="none" cap="none" strike="noStrike">
                <a:solidFill>
                  <a:srgbClr val="273138"/>
                </a:solidFill>
                <a:latin typeface="Times New Roman"/>
                <a:ea typeface="Times New Roman"/>
                <a:cs typeface="Times New Roman"/>
                <a:sym typeface="Times New Roman"/>
              </a:rPr>
              <a:t>Find recursively all its density connected points and assign them to the same cluster  as the core point.</a:t>
            </a:r>
            <a:endParaRPr b="0" i="0" sz="1800" u="none" cap="none" strike="noStrike">
              <a:solidFill>
                <a:schemeClr val="dk1"/>
              </a:solidFill>
              <a:latin typeface="Times New Roman"/>
              <a:ea typeface="Times New Roman"/>
              <a:cs typeface="Times New Roman"/>
              <a:sym typeface="Times New Roman"/>
            </a:endParaRPr>
          </a:p>
          <a:p>
            <a:pPr indent="-173037" lvl="0" marL="182562" marR="0" rtl="0" algn="l">
              <a:lnSpc>
                <a:spcPct val="116666"/>
              </a:lnSpc>
              <a:spcBef>
                <a:spcPts val="0"/>
              </a:spcBef>
              <a:spcAft>
                <a:spcPts val="0"/>
              </a:spcAft>
              <a:buClr>
                <a:srgbClr val="273138"/>
              </a:buClr>
              <a:buSzPts val="1800"/>
              <a:buFont typeface="Times New Roman"/>
              <a:buNone/>
            </a:pPr>
            <a:r>
              <a:rPr b="0" i="0" lang="en-US" sz="1800" u="none" cap="none" strike="noStrike">
                <a:solidFill>
                  <a:srgbClr val="273138"/>
                </a:solidFill>
                <a:latin typeface="Times New Roman"/>
                <a:ea typeface="Times New Roman"/>
                <a:cs typeface="Times New Roman"/>
                <a:sym typeface="Times New Roman"/>
              </a:rPr>
              <a:t>A point </a:t>
            </a:r>
            <a:r>
              <a:rPr b="0" i="1" lang="en-US" sz="1800" u="none" cap="none" strike="noStrike">
                <a:solidFill>
                  <a:srgbClr val="273138"/>
                </a:solidFill>
                <a:latin typeface="Times New Roman"/>
                <a:ea typeface="Times New Roman"/>
                <a:cs typeface="Times New Roman"/>
                <a:sym typeface="Times New Roman"/>
              </a:rPr>
              <a:t>a </a:t>
            </a:r>
            <a:r>
              <a:rPr b="0" i="0" lang="en-US" sz="1800" u="none" cap="none" strike="noStrike">
                <a:solidFill>
                  <a:srgbClr val="273138"/>
                </a:solidFill>
                <a:latin typeface="Times New Roman"/>
                <a:ea typeface="Times New Roman"/>
                <a:cs typeface="Times New Roman"/>
                <a:sym typeface="Times New Roman"/>
              </a:rPr>
              <a:t>and </a:t>
            </a:r>
            <a:r>
              <a:rPr b="0" i="1" lang="en-US" sz="1800" u="none" cap="none" strike="noStrike">
                <a:solidFill>
                  <a:srgbClr val="273138"/>
                </a:solidFill>
                <a:latin typeface="Times New Roman"/>
                <a:ea typeface="Times New Roman"/>
                <a:cs typeface="Times New Roman"/>
                <a:sym typeface="Times New Roman"/>
              </a:rPr>
              <a:t>b </a:t>
            </a:r>
            <a:r>
              <a:rPr b="0" i="0" lang="en-US" sz="1800" u="none" cap="none" strike="noStrike">
                <a:solidFill>
                  <a:srgbClr val="273138"/>
                </a:solidFill>
                <a:latin typeface="Times New Roman"/>
                <a:ea typeface="Times New Roman"/>
                <a:cs typeface="Times New Roman"/>
                <a:sym typeface="Times New Roman"/>
              </a:rPr>
              <a:t>are said to be density connected if there exist a point </a:t>
            </a:r>
            <a:r>
              <a:rPr b="0" i="1" lang="en-US" sz="1800" u="none" cap="none" strike="noStrike">
                <a:solidFill>
                  <a:srgbClr val="273138"/>
                </a:solidFill>
                <a:latin typeface="Times New Roman"/>
                <a:ea typeface="Times New Roman"/>
                <a:cs typeface="Times New Roman"/>
                <a:sym typeface="Times New Roman"/>
              </a:rPr>
              <a:t>c </a:t>
            </a:r>
            <a:r>
              <a:rPr b="0" i="0" lang="en-US" sz="1800" u="none" cap="none" strike="noStrike">
                <a:solidFill>
                  <a:srgbClr val="273138"/>
                </a:solidFill>
                <a:latin typeface="Times New Roman"/>
                <a:ea typeface="Times New Roman"/>
                <a:cs typeface="Times New Roman"/>
                <a:sym typeface="Times New Roman"/>
              </a:rPr>
              <a:t>which has a  sufficient number of points in its neighbors and both the points </a:t>
            </a:r>
            <a:r>
              <a:rPr b="0" i="1" lang="en-US" sz="1800" u="none" cap="none" strike="noStrike">
                <a:solidFill>
                  <a:srgbClr val="273138"/>
                </a:solidFill>
                <a:latin typeface="Times New Roman"/>
                <a:ea typeface="Times New Roman"/>
                <a:cs typeface="Times New Roman"/>
                <a:sym typeface="Times New Roman"/>
              </a:rPr>
              <a:t>a </a:t>
            </a:r>
            <a:r>
              <a:rPr b="0" i="0" lang="en-US" sz="1800" u="none" cap="none" strike="noStrike">
                <a:solidFill>
                  <a:srgbClr val="273138"/>
                </a:solidFill>
                <a:latin typeface="Times New Roman"/>
                <a:ea typeface="Times New Roman"/>
                <a:cs typeface="Times New Roman"/>
                <a:sym typeface="Times New Roman"/>
              </a:rPr>
              <a:t>and </a:t>
            </a:r>
            <a:r>
              <a:rPr b="0" i="1" lang="en-US" sz="1800" u="none" cap="none" strike="noStrike">
                <a:solidFill>
                  <a:srgbClr val="273138"/>
                </a:solidFill>
                <a:latin typeface="Times New Roman"/>
                <a:ea typeface="Times New Roman"/>
                <a:cs typeface="Times New Roman"/>
                <a:sym typeface="Times New Roman"/>
              </a:rPr>
              <a:t>b </a:t>
            </a:r>
            <a:r>
              <a:rPr b="0" i="0" lang="en-US" sz="1800" u="none" cap="none" strike="noStrike">
                <a:solidFill>
                  <a:srgbClr val="273138"/>
                </a:solidFill>
                <a:latin typeface="Times New Roman"/>
                <a:ea typeface="Times New Roman"/>
                <a:cs typeface="Times New Roman"/>
                <a:sym typeface="Times New Roman"/>
              </a:rPr>
              <a:t>are within  the </a:t>
            </a:r>
            <a:r>
              <a:rPr b="0" i="1" lang="en-US" sz="1800" u="none" cap="none" strike="noStrike">
                <a:solidFill>
                  <a:srgbClr val="273138"/>
                </a:solidFill>
                <a:latin typeface="Times New Roman"/>
                <a:ea typeface="Times New Roman"/>
                <a:cs typeface="Times New Roman"/>
                <a:sym typeface="Times New Roman"/>
              </a:rPr>
              <a:t>eps distance</a:t>
            </a:r>
            <a:r>
              <a:rPr b="0" i="0" lang="en-US" sz="1800" u="none" cap="none" strike="noStrike">
                <a:solidFill>
                  <a:srgbClr val="273138"/>
                </a:solidFill>
                <a:latin typeface="Times New Roman"/>
                <a:ea typeface="Times New Roman"/>
                <a:cs typeface="Times New Roman"/>
                <a:sym typeface="Times New Roman"/>
              </a:rPr>
              <a:t>. This is a chaining process. So, if </a:t>
            </a:r>
            <a:r>
              <a:rPr b="0" i="1" lang="en-US" sz="1800" u="none" cap="none" strike="noStrike">
                <a:solidFill>
                  <a:srgbClr val="273138"/>
                </a:solidFill>
                <a:latin typeface="Times New Roman"/>
                <a:ea typeface="Times New Roman"/>
                <a:cs typeface="Times New Roman"/>
                <a:sym typeface="Times New Roman"/>
              </a:rPr>
              <a:t>b </a:t>
            </a:r>
            <a:r>
              <a:rPr b="0" i="0" lang="en-US" sz="1800" u="none" cap="none" strike="noStrike">
                <a:solidFill>
                  <a:srgbClr val="273138"/>
                </a:solidFill>
                <a:latin typeface="Times New Roman"/>
                <a:ea typeface="Times New Roman"/>
                <a:cs typeface="Times New Roman"/>
                <a:sym typeface="Times New Roman"/>
              </a:rPr>
              <a:t>is neighbor of </a:t>
            </a:r>
            <a:r>
              <a:rPr b="0" i="1" lang="en-US" sz="1800" u="none" cap="none" strike="noStrike">
                <a:solidFill>
                  <a:srgbClr val="273138"/>
                </a:solidFill>
                <a:latin typeface="Times New Roman"/>
                <a:ea typeface="Times New Roman"/>
                <a:cs typeface="Times New Roman"/>
                <a:sym typeface="Times New Roman"/>
              </a:rPr>
              <a:t>c</a:t>
            </a:r>
            <a:r>
              <a:rPr b="0" i="0" lang="en-US" sz="1800" u="none" cap="none" strike="noStrike">
                <a:solidFill>
                  <a:srgbClr val="273138"/>
                </a:solidFill>
                <a:latin typeface="Times New Roman"/>
                <a:ea typeface="Times New Roman"/>
                <a:cs typeface="Times New Roman"/>
                <a:sym typeface="Times New Roman"/>
              </a:rPr>
              <a:t>, </a:t>
            </a:r>
            <a:r>
              <a:rPr b="0" i="1" lang="en-US" sz="1800" u="none" cap="none" strike="noStrike">
                <a:solidFill>
                  <a:srgbClr val="273138"/>
                </a:solidFill>
                <a:latin typeface="Times New Roman"/>
                <a:ea typeface="Times New Roman"/>
                <a:cs typeface="Times New Roman"/>
                <a:sym typeface="Times New Roman"/>
              </a:rPr>
              <a:t>c </a:t>
            </a:r>
            <a:r>
              <a:rPr b="0" i="0" lang="en-US" sz="1800" u="none" cap="none" strike="noStrike">
                <a:solidFill>
                  <a:srgbClr val="273138"/>
                </a:solidFill>
                <a:latin typeface="Times New Roman"/>
                <a:ea typeface="Times New Roman"/>
                <a:cs typeface="Times New Roman"/>
                <a:sym typeface="Times New Roman"/>
              </a:rPr>
              <a:t>is neighbor  of </a:t>
            </a:r>
            <a:r>
              <a:rPr b="0" i="1" lang="en-US" sz="1800" u="none" cap="none" strike="noStrike">
                <a:solidFill>
                  <a:srgbClr val="273138"/>
                </a:solidFill>
                <a:latin typeface="Times New Roman"/>
                <a:ea typeface="Times New Roman"/>
                <a:cs typeface="Times New Roman"/>
                <a:sym typeface="Times New Roman"/>
              </a:rPr>
              <a:t>d</a:t>
            </a:r>
            <a:r>
              <a:rPr b="0" i="0" lang="en-US" sz="1800" u="none" cap="none" strike="noStrike">
                <a:solidFill>
                  <a:srgbClr val="273138"/>
                </a:solidFill>
                <a:latin typeface="Times New Roman"/>
                <a:ea typeface="Times New Roman"/>
                <a:cs typeface="Times New Roman"/>
                <a:sym typeface="Times New Roman"/>
              </a:rPr>
              <a:t>, </a:t>
            </a:r>
            <a:r>
              <a:rPr b="0" i="1" lang="en-US" sz="1800" u="none" cap="none" strike="noStrike">
                <a:solidFill>
                  <a:srgbClr val="273138"/>
                </a:solidFill>
                <a:latin typeface="Times New Roman"/>
                <a:ea typeface="Times New Roman"/>
                <a:cs typeface="Times New Roman"/>
                <a:sym typeface="Times New Roman"/>
              </a:rPr>
              <a:t>d </a:t>
            </a:r>
            <a:r>
              <a:rPr b="0" i="0" lang="en-US" sz="1800" u="none" cap="none" strike="noStrike">
                <a:solidFill>
                  <a:srgbClr val="273138"/>
                </a:solidFill>
                <a:latin typeface="Times New Roman"/>
                <a:ea typeface="Times New Roman"/>
                <a:cs typeface="Times New Roman"/>
                <a:sym typeface="Times New Roman"/>
              </a:rPr>
              <a:t>is neighbor of </a:t>
            </a:r>
            <a:r>
              <a:rPr b="0" i="1" lang="en-US" sz="1800" u="none" cap="none" strike="noStrike">
                <a:solidFill>
                  <a:srgbClr val="273138"/>
                </a:solidFill>
                <a:latin typeface="Times New Roman"/>
                <a:ea typeface="Times New Roman"/>
                <a:cs typeface="Times New Roman"/>
                <a:sym typeface="Times New Roman"/>
              </a:rPr>
              <a:t>e</a:t>
            </a:r>
            <a:r>
              <a:rPr b="0" i="0" lang="en-US" sz="1800" u="none" cap="none" strike="noStrike">
                <a:solidFill>
                  <a:srgbClr val="273138"/>
                </a:solidFill>
                <a:latin typeface="Times New Roman"/>
                <a:ea typeface="Times New Roman"/>
                <a:cs typeface="Times New Roman"/>
                <a:sym typeface="Times New Roman"/>
              </a:rPr>
              <a:t>, which in turn is neighbor of </a:t>
            </a:r>
            <a:r>
              <a:rPr b="0" i="1" lang="en-US" sz="1800" u="none" cap="none" strike="noStrike">
                <a:solidFill>
                  <a:srgbClr val="273138"/>
                </a:solidFill>
                <a:latin typeface="Times New Roman"/>
                <a:ea typeface="Times New Roman"/>
                <a:cs typeface="Times New Roman"/>
                <a:sym typeface="Times New Roman"/>
              </a:rPr>
              <a:t>a </a:t>
            </a:r>
            <a:r>
              <a:rPr b="0" i="0" lang="en-US" sz="1800" u="none" cap="none" strike="noStrike">
                <a:solidFill>
                  <a:srgbClr val="273138"/>
                </a:solidFill>
                <a:latin typeface="Times New Roman"/>
                <a:ea typeface="Times New Roman"/>
                <a:cs typeface="Times New Roman"/>
                <a:sym typeface="Times New Roman"/>
              </a:rPr>
              <a:t>implies that </a:t>
            </a:r>
            <a:r>
              <a:rPr b="0" i="1" lang="en-US" sz="1800" u="none" cap="none" strike="noStrike">
                <a:solidFill>
                  <a:srgbClr val="273138"/>
                </a:solidFill>
                <a:latin typeface="Times New Roman"/>
                <a:ea typeface="Times New Roman"/>
                <a:cs typeface="Times New Roman"/>
                <a:sym typeface="Times New Roman"/>
              </a:rPr>
              <a:t>b </a:t>
            </a:r>
            <a:r>
              <a:rPr b="0" i="0" lang="en-US" sz="1800" u="none" cap="none" strike="noStrike">
                <a:solidFill>
                  <a:srgbClr val="273138"/>
                </a:solidFill>
                <a:latin typeface="Times New Roman"/>
                <a:ea typeface="Times New Roman"/>
                <a:cs typeface="Times New Roman"/>
                <a:sym typeface="Times New Roman"/>
              </a:rPr>
              <a:t>is neighbor</a:t>
            </a:r>
            <a:endParaRPr b="0" i="0" sz="1800" u="none" cap="none" strike="noStrike">
              <a:solidFill>
                <a:schemeClr val="dk1"/>
              </a:solidFill>
              <a:latin typeface="Times New Roman"/>
              <a:ea typeface="Times New Roman"/>
              <a:cs typeface="Times New Roman"/>
              <a:sym typeface="Times New Roman"/>
            </a:endParaRPr>
          </a:p>
          <a:p>
            <a:pPr indent="-173037" lvl="0" marL="182562" marR="0" rtl="0" algn="l">
              <a:lnSpc>
                <a:spcPct val="111111"/>
              </a:lnSpc>
              <a:spcBef>
                <a:spcPts val="0"/>
              </a:spcBef>
              <a:spcAft>
                <a:spcPts val="0"/>
              </a:spcAft>
              <a:buClr>
                <a:srgbClr val="273138"/>
              </a:buClr>
              <a:buSzPts val="1800"/>
              <a:buFont typeface="Times New Roman"/>
              <a:buNone/>
            </a:pPr>
            <a:r>
              <a:rPr b="0" i="0" lang="en-US" sz="1800" u="none" cap="none" strike="noStrike">
                <a:solidFill>
                  <a:srgbClr val="273138"/>
                </a:solidFill>
                <a:latin typeface="Times New Roman"/>
                <a:ea typeface="Times New Roman"/>
                <a:cs typeface="Times New Roman"/>
                <a:sym typeface="Times New Roman"/>
              </a:rPr>
              <a:t>of </a:t>
            </a:r>
            <a:r>
              <a:rPr b="0" i="1" lang="en-US" sz="1800" u="none" cap="none" strike="noStrike">
                <a:solidFill>
                  <a:srgbClr val="273138"/>
                </a:solidFill>
                <a:latin typeface="Times New Roman"/>
                <a:ea typeface="Times New Roman"/>
                <a:cs typeface="Times New Roman"/>
                <a:sym typeface="Times New Roman"/>
              </a:rPr>
              <a:t>a</a:t>
            </a:r>
            <a:r>
              <a:rPr b="0" i="0" lang="en-US" sz="1800" u="none" cap="none" strike="noStrike">
                <a:solidFill>
                  <a:srgbClr val="273138"/>
                </a:solidFill>
                <a:latin typeface="Times New Roman"/>
                <a:ea typeface="Times New Roman"/>
                <a:cs typeface="Times New Roman"/>
                <a:sym typeface="Times New Roman"/>
              </a:rPr>
              <a:t>.</a:t>
            </a:r>
            <a:endParaRPr b="0" i="0" sz="1800" u="none" cap="none" strike="noStrike">
              <a:solidFill>
                <a:schemeClr val="dk1"/>
              </a:solidFill>
              <a:latin typeface="Times New Roman"/>
              <a:ea typeface="Times New Roman"/>
              <a:cs typeface="Times New Roman"/>
              <a:sym typeface="Times New Roman"/>
            </a:endParaRPr>
          </a:p>
          <a:p>
            <a:pPr indent="-173037" lvl="0" marL="182562" marR="0" rtl="0" algn="l">
              <a:lnSpc>
                <a:spcPct val="116666"/>
              </a:lnSpc>
              <a:spcBef>
                <a:spcPts val="0"/>
              </a:spcBef>
              <a:spcAft>
                <a:spcPts val="0"/>
              </a:spcAft>
              <a:buClr>
                <a:srgbClr val="273138"/>
              </a:buClr>
              <a:buSzPts val="1728"/>
              <a:buFont typeface="Calibri"/>
              <a:buAutoNum type="arabicPeriod" startAt="4"/>
            </a:pPr>
            <a:r>
              <a:rPr b="0" i="0" lang="en-US" sz="1800" u="none" cap="none" strike="noStrike">
                <a:solidFill>
                  <a:srgbClr val="273138"/>
                </a:solidFill>
                <a:latin typeface="Times New Roman"/>
                <a:ea typeface="Times New Roman"/>
                <a:cs typeface="Times New Roman"/>
                <a:sym typeface="Times New Roman"/>
              </a:rPr>
              <a:t>Iterate through the remaining unvisited points in the dataset. Those points that do  not belong to any cluster are noise.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72"/>
          <p:cNvPicPr preferRelativeResize="0"/>
          <p:nvPr/>
        </p:nvPicPr>
        <p:blipFill rotWithShape="1">
          <a:blip r:embed="rId3">
            <a:alphaModFix/>
          </a:blip>
          <a:srcRect b="0" l="0" r="0" t="0"/>
          <a:stretch/>
        </p:blipFill>
        <p:spPr>
          <a:xfrm>
            <a:off x="1181100" y="1293812"/>
            <a:ext cx="6497637" cy="457676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3"/>
          <p:cNvSpPr txBox="1"/>
          <p:nvPr>
            <p:ph type="title"/>
          </p:nvPr>
        </p:nvSpPr>
        <p:spPr>
          <a:xfrm>
            <a:off x="684212" y="1341437"/>
            <a:ext cx="6043612"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Times New Roman"/>
              <a:buNone/>
            </a:pPr>
            <a:r>
              <a:rPr b="1" i="0" lang="en-US" sz="3300" u="none">
                <a:solidFill>
                  <a:schemeClr val="dk2"/>
                </a:solidFill>
                <a:latin typeface="Times New Roman"/>
                <a:ea typeface="Times New Roman"/>
                <a:cs typeface="Times New Roman"/>
                <a:sym typeface="Times New Roman"/>
              </a:rPr>
              <a:t>Categorical Clustering Algorithm</a:t>
            </a:r>
            <a:endParaRPr/>
          </a:p>
        </p:txBody>
      </p:sp>
      <p:sp>
        <p:nvSpPr>
          <p:cNvPr id="712" name="Google Shape;712;p73"/>
          <p:cNvSpPr txBox="1"/>
          <p:nvPr/>
        </p:nvSpPr>
        <p:spPr>
          <a:xfrm>
            <a:off x="685062" y="2217008"/>
            <a:ext cx="7773900" cy="14007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202124"/>
              </a:buClr>
              <a:buSzPts val="2100"/>
              <a:buFont typeface="Arial"/>
              <a:buChar char="•"/>
            </a:pPr>
            <a:r>
              <a:rPr b="0" i="0" lang="en-US" sz="2100" u="none" cap="none" strike="noStrike">
                <a:solidFill>
                  <a:srgbClr val="202124"/>
                </a:solidFill>
                <a:latin typeface="Arial"/>
                <a:ea typeface="Arial"/>
                <a:cs typeface="Arial"/>
                <a:sym typeface="Arial"/>
              </a:rPr>
              <a:t>ROCK stands for </a:t>
            </a:r>
            <a:r>
              <a:rPr b="0" i="0" lang="en-US" sz="2100" u="none" cap="none" strike="noStrike">
                <a:solidFill>
                  <a:srgbClr val="040C28"/>
                </a:solidFill>
                <a:latin typeface="Arial"/>
                <a:ea typeface="Arial"/>
                <a:cs typeface="Arial"/>
                <a:sym typeface="Arial"/>
              </a:rPr>
              <a:t>RObust Clustering using linKs</a:t>
            </a:r>
            <a:r>
              <a:rPr b="0" i="0" lang="en-US" sz="2100" u="none" cap="none" strike="noStrike">
                <a:solidFill>
                  <a:srgbClr val="202124"/>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202124"/>
              </a:buClr>
              <a:buSzPts val="2100"/>
              <a:buFont typeface="Arial"/>
              <a:buChar char="•"/>
            </a:pPr>
            <a:r>
              <a:rPr b="0" i="0" lang="en-US" sz="2100" u="none" cap="none" strike="noStrike">
                <a:solidFill>
                  <a:srgbClr val="202124"/>
                </a:solidFill>
                <a:latin typeface="Arial"/>
                <a:ea typeface="Arial"/>
                <a:cs typeface="Arial"/>
                <a:sym typeface="Arial"/>
              </a:rPr>
              <a:t>It is a hierarchical clustering algorithm that analyze the concept of links (the number of common neighbours among two objects) for data with categorical attributes.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74"/>
          <p:cNvPicPr preferRelativeResize="0"/>
          <p:nvPr/>
        </p:nvPicPr>
        <p:blipFill rotWithShape="1">
          <a:blip r:embed="rId3">
            <a:alphaModFix/>
          </a:blip>
          <a:srcRect b="17778" l="27139" r="26249" t="25555"/>
          <a:stretch/>
        </p:blipFill>
        <p:spPr>
          <a:xfrm>
            <a:off x="1085850" y="1200150"/>
            <a:ext cx="6915150" cy="3886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75"/>
          <p:cNvPicPr preferRelativeResize="0"/>
          <p:nvPr/>
        </p:nvPicPr>
        <p:blipFill rotWithShape="1">
          <a:blip r:embed="rId3">
            <a:alphaModFix/>
          </a:blip>
          <a:srcRect b="17778" l="28125" r="25625" t="24444"/>
          <a:stretch/>
        </p:blipFill>
        <p:spPr>
          <a:xfrm>
            <a:off x="628650" y="1314450"/>
            <a:ext cx="7658100" cy="377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Attribute selection measure can be </a:t>
            </a:r>
            <a:endParaRPr b="1">
              <a:solidFill>
                <a:srgbClr val="000000"/>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SzPts val="1080"/>
              <a:buNone/>
            </a:pPr>
            <a:r>
              <a:t/>
            </a:r>
            <a:endParaRPr b="1">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chemeClr val="folHlink"/>
              </a:buClr>
              <a:buSzPts val="1680"/>
              <a:buFont typeface="Noto Sans Symbols"/>
              <a:buChar char="■"/>
            </a:pPr>
            <a:r>
              <a:rPr b="1" i="1" lang="en-US" sz="2800" u="sng" cap="none" strike="noStrike">
                <a:solidFill>
                  <a:srgbClr val="000000"/>
                </a:solidFill>
                <a:latin typeface="Times New Roman"/>
                <a:ea typeface="Times New Roman"/>
                <a:cs typeface="Times New Roman"/>
                <a:sym typeface="Times New Roman"/>
              </a:rPr>
              <a:t>information gain</a:t>
            </a:r>
            <a:r>
              <a:rPr b="1" i="0" lang="en-US" sz="2800" u="none" cap="none" strike="noStrike">
                <a:solidFill>
                  <a:srgbClr val="000000"/>
                </a:solidFill>
                <a:latin typeface="Times New Roman"/>
                <a:ea typeface="Times New Roman"/>
                <a:cs typeface="Times New Roman"/>
                <a:sym typeface="Times New Roman"/>
              </a:rPr>
              <a:t>, do not, therein allowing multiway splits (i.e., two or more branches to be grown from a node).</a:t>
            </a:r>
            <a:endParaRPr b="1" i="0" sz="2800" u="none" cap="none" strike="noStrike">
              <a:solidFill>
                <a:srgbClr val="000000"/>
              </a:solidFill>
              <a:latin typeface="Times New Roman"/>
              <a:ea typeface="Times New Roman"/>
              <a:cs typeface="Times New Roman"/>
              <a:sym typeface="Times New Roman"/>
            </a:endParaRPr>
          </a:p>
          <a:p>
            <a:pPr indent="-342900" lvl="0" marL="342900" rtl="0" algn="l">
              <a:lnSpc>
                <a:spcPct val="100000"/>
              </a:lnSpc>
              <a:spcBef>
                <a:spcPts val="560"/>
              </a:spcBef>
              <a:spcAft>
                <a:spcPts val="0"/>
              </a:spcAft>
              <a:buSzPts val="1680"/>
              <a:buChar char="■"/>
            </a:pPr>
            <a:r>
              <a:rPr b="1" i="1" lang="en-US" u="sng">
                <a:latin typeface="Times New Roman"/>
                <a:ea typeface="Times New Roman"/>
                <a:cs typeface="Times New Roman"/>
                <a:sym typeface="Times New Roman"/>
              </a:rPr>
              <a:t>gain ratio</a:t>
            </a:r>
            <a:endParaRPr/>
          </a:p>
          <a:p>
            <a:pPr indent="0" lvl="0" marL="342900" marR="0" rtl="0" algn="l">
              <a:lnSpc>
                <a:spcPct val="100000"/>
              </a:lnSpc>
              <a:spcBef>
                <a:spcPts val="560"/>
              </a:spcBef>
              <a:spcAft>
                <a:spcPts val="0"/>
              </a:spcAft>
              <a:buSzPts val="1080"/>
              <a:buNone/>
            </a:pPr>
            <a:r>
              <a:t/>
            </a:r>
            <a:endParaRPr b="1">
              <a:solidFill>
                <a:srgbClr val="000000"/>
              </a:solidFill>
              <a:latin typeface="Times New Roman"/>
              <a:ea typeface="Times New Roman"/>
              <a:cs typeface="Times New Roman"/>
              <a:sym typeface="Times New Roman"/>
            </a:endParaRPr>
          </a:p>
          <a:p>
            <a:pPr indent="-342900" lvl="0" marL="342900" rtl="0" algn="l">
              <a:lnSpc>
                <a:spcPct val="100000"/>
              </a:lnSpc>
              <a:spcBef>
                <a:spcPts val="560"/>
              </a:spcBef>
              <a:spcAft>
                <a:spcPts val="0"/>
              </a:spcAft>
              <a:buSzPts val="1680"/>
              <a:buChar char="■"/>
            </a:pPr>
            <a:r>
              <a:rPr b="1" i="1" lang="en-US" u="sng">
                <a:latin typeface="Times New Roman"/>
                <a:ea typeface="Times New Roman"/>
                <a:cs typeface="Times New Roman"/>
                <a:sym typeface="Times New Roman"/>
              </a:rPr>
              <a:t>gini index</a:t>
            </a:r>
            <a:r>
              <a:rPr b="1" i="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enforce the resulting tree to be binary.</a:t>
            </a:r>
            <a:endParaRPr/>
          </a:p>
          <a:p>
            <a:pPr indent="0" lvl="0" marL="342900" marR="0" rtl="0" algn="l">
              <a:lnSpc>
                <a:spcPct val="100000"/>
              </a:lnSpc>
              <a:spcBef>
                <a:spcPts val="560"/>
              </a:spcBef>
              <a:spcAft>
                <a:spcPts val="0"/>
              </a:spcAft>
              <a:buSzPts val="1080"/>
              <a:buNone/>
            </a:pPr>
            <a:r>
              <a:t/>
            </a:r>
            <a:endParaRPr b="1">
              <a:solidFill>
                <a:srgbClr val="000000"/>
              </a:solidFill>
              <a:latin typeface="Times New Roman"/>
              <a:ea typeface="Times New Roman"/>
              <a:cs typeface="Times New Roman"/>
              <a:sym typeface="Times New Roman"/>
            </a:endParaRPr>
          </a:p>
        </p:txBody>
      </p:sp>
      <p:sp>
        <p:nvSpPr>
          <p:cNvPr id="213" name="Google Shape;213;p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76"/>
          <p:cNvPicPr preferRelativeResize="0"/>
          <p:nvPr/>
        </p:nvPicPr>
        <p:blipFill rotWithShape="1">
          <a:blip r:embed="rId3">
            <a:alphaModFix/>
          </a:blip>
          <a:srcRect b="16664" l="28125" r="25625" t="23332"/>
          <a:stretch/>
        </p:blipFill>
        <p:spPr>
          <a:xfrm>
            <a:off x="1314450" y="1257300"/>
            <a:ext cx="6858000" cy="4229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77"/>
          <p:cNvPicPr preferRelativeResize="0"/>
          <p:nvPr/>
        </p:nvPicPr>
        <p:blipFill rotWithShape="1">
          <a:blip r:embed="rId3">
            <a:alphaModFix/>
          </a:blip>
          <a:srcRect b="19999" l="27497" r="26249" t="23332"/>
          <a:stretch/>
        </p:blipFill>
        <p:spPr>
          <a:xfrm>
            <a:off x="914400" y="1200150"/>
            <a:ext cx="7543800" cy="42291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78"/>
          <p:cNvPicPr preferRelativeResize="0"/>
          <p:nvPr/>
        </p:nvPicPr>
        <p:blipFill rotWithShape="1">
          <a:blip r:embed="rId3">
            <a:alphaModFix/>
          </a:blip>
          <a:srcRect b="34442" l="14999" r="42500" t="28889"/>
          <a:stretch/>
        </p:blipFill>
        <p:spPr>
          <a:xfrm>
            <a:off x="685800" y="2343150"/>
            <a:ext cx="7200900" cy="3028950"/>
          </a:xfrm>
          <a:prstGeom prst="rect">
            <a:avLst/>
          </a:prstGeom>
          <a:noFill/>
          <a:ln>
            <a:noFill/>
          </a:ln>
        </p:spPr>
      </p:pic>
      <p:sp>
        <p:nvSpPr>
          <p:cNvPr id="738" name="Google Shape;738;p78"/>
          <p:cNvSpPr txBox="1"/>
          <p:nvPr/>
        </p:nvSpPr>
        <p:spPr>
          <a:xfrm>
            <a:off x="1314450" y="1714500"/>
            <a:ext cx="440055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ahoma"/>
              <a:buNone/>
            </a:pPr>
            <a:r>
              <a:rPr b="0" i="0" lang="en-US" sz="2100" u="none" cap="none" strike="noStrike">
                <a:solidFill>
                  <a:schemeClr val="dk1"/>
                </a:solidFill>
                <a:latin typeface="Tahoma"/>
                <a:ea typeface="Tahoma"/>
                <a:cs typeface="Tahoma"/>
                <a:sym typeface="Tahoma"/>
              </a:rPr>
              <a:t>ROCK CLUSTERING ALGORITHM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79"/>
          <p:cNvPicPr preferRelativeResize="0"/>
          <p:nvPr/>
        </p:nvPicPr>
        <p:blipFill rotWithShape="1">
          <a:blip r:embed="rId3">
            <a:alphaModFix/>
          </a:blip>
          <a:srcRect b="24444" l="14999" r="42500" t="28887"/>
          <a:stretch/>
        </p:blipFill>
        <p:spPr>
          <a:xfrm>
            <a:off x="914400" y="1428750"/>
            <a:ext cx="7829550" cy="3314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p80"/>
          <p:cNvPicPr preferRelativeResize="0"/>
          <p:nvPr/>
        </p:nvPicPr>
        <p:blipFill rotWithShape="1">
          <a:blip r:embed="rId3">
            <a:alphaModFix/>
          </a:blip>
          <a:srcRect b="30000" l="26875" r="39375" t="24444"/>
          <a:stretch/>
        </p:blipFill>
        <p:spPr>
          <a:xfrm>
            <a:off x="1028700" y="1371600"/>
            <a:ext cx="7429500" cy="40576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1"/>
          <p:cNvSpPr txBox="1"/>
          <p:nvPr>
            <p:ph type="title"/>
          </p:nvPr>
        </p:nvSpPr>
        <p:spPr>
          <a:xfrm>
            <a:off x="684212" y="1057275"/>
            <a:ext cx="7693025" cy="1073150"/>
          </a:xfrm>
          <a:prstGeom prst="rect">
            <a:avLst/>
          </a:prstGeom>
          <a:noFill/>
          <a:ln>
            <a:noFill/>
          </a:ln>
        </p:spPr>
        <p:txBody>
          <a:bodyPr anchorCtr="0" anchor="b" bIns="0" lIns="0" spcFirstLastPara="1" rIns="0" wrap="square" tIns="72375">
            <a:spAutoFit/>
          </a:bodyPr>
          <a:lstStyle/>
          <a:p>
            <a:pPr indent="0" lvl="0" marL="9525" rtl="0" algn="ctr">
              <a:lnSpc>
                <a:spcPct val="108333"/>
              </a:lnSpc>
              <a:spcBef>
                <a:spcPts val="0"/>
              </a:spcBef>
              <a:spcAft>
                <a:spcPts val="0"/>
              </a:spcAft>
              <a:buClr>
                <a:schemeClr val="dk2"/>
              </a:buClr>
              <a:buSzPts val="2900"/>
              <a:buFont typeface="Times New Roman"/>
              <a:buNone/>
            </a:pPr>
            <a:r>
              <a:rPr b="1" i="0" lang="en-US" sz="2900" u="none">
                <a:solidFill>
                  <a:schemeClr val="dk2"/>
                </a:solidFill>
                <a:latin typeface="Times New Roman"/>
                <a:ea typeface="Times New Roman"/>
                <a:cs typeface="Times New Roman"/>
                <a:sym typeface="Times New Roman"/>
              </a:rPr>
              <a:t>ROCK – </a:t>
            </a:r>
            <a:r>
              <a:rPr b="1" i="0" lang="en-US" sz="3600" u="none">
                <a:solidFill>
                  <a:schemeClr val="dk2"/>
                </a:solidFill>
                <a:latin typeface="Times New Roman"/>
                <a:ea typeface="Times New Roman"/>
                <a:cs typeface="Times New Roman"/>
                <a:sym typeface="Times New Roman"/>
              </a:rPr>
              <a:t>RO</a:t>
            </a:r>
            <a:r>
              <a:rPr b="1" i="0" lang="en-US" sz="2900" u="none">
                <a:solidFill>
                  <a:schemeClr val="dk2"/>
                </a:solidFill>
                <a:latin typeface="Times New Roman"/>
                <a:ea typeface="Times New Roman"/>
                <a:cs typeface="Times New Roman"/>
                <a:sym typeface="Times New Roman"/>
              </a:rPr>
              <a:t>bust Hierarchical </a:t>
            </a:r>
            <a:r>
              <a:rPr b="1" i="0" lang="en-US" sz="3600" u="none">
                <a:solidFill>
                  <a:schemeClr val="dk2"/>
                </a:solidFill>
                <a:latin typeface="Times New Roman"/>
                <a:ea typeface="Times New Roman"/>
                <a:cs typeface="Times New Roman"/>
                <a:sym typeface="Times New Roman"/>
              </a:rPr>
              <a:t>C</a:t>
            </a:r>
            <a:r>
              <a:rPr b="1" i="0" lang="en-US" sz="2900" u="none">
                <a:solidFill>
                  <a:schemeClr val="dk2"/>
                </a:solidFill>
                <a:latin typeface="Times New Roman"/>
                <a:ea typeface="Times New Roman"/>
                <a:cs typeface="Times New Roman"/>
                <a:sym typeface="Times New Roman"/>
              </a:rPr>
              <a:t>lustering with  Lin</a:t>
            </a:r>
            <a:r>
              <a:rPr b="1" i="0" lang="en-US" sz="3600" u="none">
                <a:solidFill>
                  <a:schemeClr val="dk2"/>
                </a:solidFill>
                <a:latin typeface="Times New Roman"/>
                <a:ea typeface="Times New Roman"/>
                <a:cs typeface="Times New Roman"/>
                <a:sym typeface="Times New Roman"/>
              </a:rPr>
              <a:t>K</a:t>
            </a:r>
            <a:r>
              <a:rPr b="1" i="0" lang="en-US" sz="2900" u="none">
                <a:solidFill>
                  <a:schemeClr val="dk2"/>
                </a:solidFill>
                <a:latin typeface="Times New Roman"/>
                <a:ea typeface="Times New Roman"/>
                <a:cs typeface="Times New Roman"/>
                <a:sym typeface="Times New Roman"/>
              </a:rPr>
              <a:t>s</a:t>
            </a:r>
            <a:endParaRPr/>
          </a:p>
        </p:txBody>
      </p:sp>
      <p:grpSp>
        <p:nvGrpSpPr>
          <p:cNvPr id="754" name="Google Shape;754;p81"/>
          <p:cNvGrpSpPr/>
          <p:nvPr/>
        </p:nvGrpSpPr>
        <p:grpSpPr>
          <a:xfrm>
            <a:off x="793750" y="2163762"/>
            <a:ext cx="7262463" cy="3649403"/>
            <a:chOff x="1058915" y="1742987"/>
            <a:chExt cx="9683284" cy="4865025"/>
          </a:xfrm>
        </p:grpSpPr>
        <p:pic>
          <p:nvPicPr>
            <p:cNvPr id="755" name="Google Shape;755;p81"/>
            <p:cNvPicPr preferRelativeResize="0"/>
            <p:nvPr/>
          </p:nvPicPr>
          <p:blipFill rotWithShape="1">
            <a:blip r:embed="rId3">
              <a:alphaModFix/>
            </a:blip>
            <a:srcRect b="0" l="0" r="0" t="0"/>
            <a:stretch/>
          </p:blipFill>
          <p:spPr>
            <a:xfrm>
              <a:off x="1058915" y="1742988"/>
              <a:ext cx="9536197" cy="4865024"/>
            </a:xfrm>
            <a:prstGeom prst="rect">
              <a:avLst/>
            </a:prstGeom>
            <a:noFill/>
            <a:ln>
              <a:noFill/>
            </a:ln>
          </p:spPr>
        </p:pic>
        <p:pic>
          <p:nvPicPr>
            <p:cNvPr id="756" name="Google Shape;756;p81"/>
            <p:cNvPicPr preferRelativeResize="0"/>
            <p:nvPr/>
          </p:nvPicPr>
          <p:blipFill rotWithShape="1">
            <a:blip r:embed="rId4">
              <a:alphaModFix/>
            </a:blip>
            <a:srcRect b="0" l="0" r="0" t="0"/>
            <a:stretch/>
          </p:blipFill>
          <p:spPr>
            <a:xfrm>
              <a:off x="9915922" y="1742987"/>
              <a:ext cx="826277" cy="826276"/>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grpSp>
        <p:nvGrpSpPr>
          <p:cNvPr id="761" name="Google Shape;761;p82"/>
          <p:cNvGrpSpPr/>
          <p:nvPr/>
        </p:nvGrpSpPr>
        <p:grpSpPr>
          <a:xfrm>
            <a:off x="1187450" y="1590675"/>
            <a:ext cx="6149531" cy="3189119"/>
            <a:chOff x="1582684" y="978785"/>
            <a:chExt cx="8199798" cy="4251101"/>
          </a:xfrm>
        </p:grpSpPr>
        <p:pic>
          <p:nvPicPr>
            <p:cNvPr id="762" name="Google Shape;762;p82"/>
            <p:cNvPicPr preferRelativeResize="0"/>
            <p:nvPr/>
          </p:nvPicPr>
          <p:blipFill rotWithShape="1">
            <a:blip r:embed="rId3">
              <a:alphaModFix/>
            </a:blip>
            <a:srcRect b="0" l="0" r="0" t="0"/>
            <a:stretch/>
          </p:blipFill>
          <p:spPr>
            <a:xfrm>
              <a:off x="5824523" y="3777445"/>
              <a:ext cx="542953" cy="447697"/>
            </a:xfrm>
            <a:prstGeom prst="rect">
              <a:avLst/>
            </a:prstGeom>
            <a:noFill/>
            <a:ln>
              <a:noFill/>
            </a:ln>
          </p:spPr>
        </p:pic>
        <p:pic>
          <p:nvPicPr>
            <p:cNvPr id="763" name="Google Shape;763;p82"/>
            <p:cNvPicPr preferRelativeResize="0"/>
            <p:nvPr/>
          </p:nvPicPr>
          <p:blipFill rotWithShape="1">
            <a:blip r:embed="rId4">
              <a:alphaModFix/>
            </a:blip>
            <a:srcRect b="0" l="0" r="0" t="0"/>
            <a:stretch/>
          </p:blipFill>
          <p:spPr>
            <a:xfrm>
              <a:off x="1582684" y="1027906"/>
              <a:ext cx="7476833" cy="4201980"/>
            </a:xfrm>
            <a:prstGeom prst="rect">
              <a:avLst/>
            </a:prstGeom>
            <a:noFill/>
            <a:ln>
              <a:noFill/>
            </a:ln>
          </p:spPr>
        </p:pic>
        <p:pic>
          <p:nvPicPr>
            <p:cNvPr id="764" name="Google Shape;764;p82"/>
            <p:cNvPicPr preferRelativeResize="0"/>
            <p:nvPr/>
          </p:nvPicPr>
          <p:blipFill rotWithShape="1">
            <a:blip r:embed="rId3">
              <a:alphaModFix/>
            </a:blip>
            <a:srcRect b="0" l="0" r="0" t="0"/>
            <a:stretch/>
          </p:blipFill>
          <p:spPr>
            <a:xfrm>
              <a:off x="8516565" y="978785"/>
              <a:ext cx="1265917" cy="1043826"/>
            </a:xfrm>
            <a:prstGeom prst="rect">
              <a:avLst/>
            </a:prstGeom>
            <a:noFill/>
            <a:ln>
              <a:noFill/>
            </a:ln>
          </p:spPr>
        </p:pic>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83"/>
          <p:cNvPicPr preferRelativeResize="0"/>
          <p:nvPr/>
        </p:nvPicPr>
        <p:blipFill rotWithShape="1">
          <a:blip r:embed="rId3">
            <a:alphaModFix/>
          </a:blip>
          <a:srcRect b="24444" l="14375" r="41874" t="32220"/>
          <a:stretch/>
        </p:blipFill>
        <p:spPr>
          <a:xfrm>
            <a:off x="885825" y="1787525"/>
            <a:ext cx="7372349" cy="4883574"/>
          </a:xfrm>
          <a:prstGeom prst="rect">
            <a:avLst/>
          </a:prstGeom>
          <a:noFill/>
          <a:ln>
            <a:noFill/>
          </a:ln>
        </p:spPr>
      </p:pic>
      <p:sp>
        <p:nvSpPr>
          <p:cNvPr id="770" name="Google Shape;770;p83"/>
          <p:cNvSpPr txBox="1"/>
          <p:nvPr/>
        </p:nvSpPr>
        <p:spPr>
          <a:xfrm>
            <a:off x="1085850" y="1371600"/>
            <a:ext cx="3217862"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imes New Roman"/>
              <a:buNone/>
            </a:pPr>
            <a:r>
              <a:rPr b="0" i="0" lang="en-US" sz="2100" u="none" cap="none" strike="noStrike">
                <a:solidFill>
                  <a:schemeClr val="dk1"/>
                </a:solidFill>
                <a:latin typeface="Times New Roman"/>
                <a:ea typeface="Times New Roman"/>
                <a:cs typeface="Times New Roman"/>
                <a:sym typeface="Times New Roman"/>
              </a:rPr>
              <a:t>NEIGHBORS AND LINKS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84"/>
          <p:cNvPicPr preferRelativeResize="0"/>
          <p:nvPr/>
        </p:nvPicPr>
        <p:blipFill rotWithShape="1">
          <a:blip r:embed="rId3">
            <a:alphaModFix/>
          </a:blip>
          <a:srcRect b="0" l="0" r="0" t="0"/>
          <a:stretch/>
        </p:blipFill>
        <p:spPr>
          <a:xfrm>
            <a:off x="1662112" y="1419225"/>
            <a:ext cx="5002212" cy="3476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85"/>
          <p:cNvPicPr preferRelativeResize="0"/>
          <p:nvPr/>
        </p:nvPicPr>
        <p:blipFill rotWithShape="1">
          <a:blip r:embed="rId3">
            <a:alphaModFix/>
          </a:blip>
          <a:srcRect b="0" l="0" r="0" t="0"/>
          <a:stretch/>
        </p:blipFill>
        <p:spPr>
          <a:xfrm>
            <a:off x="1982787" y="4335462"/>
            <a:ext cx="5648325" cy="658812"/>
          </a:xfrm>
          <a:prstGeom prst="rect">
            <a:avLst/>
          </a:prstGeom>
          <a:noFill/>
          <a:ln>
            <a:noFill/>
          </a:ln>
        </p:spPr>
      </p:pic>
      <p:pic>
        <p:nvPicPr>
          <p:cNvPr id="781" name="Google Shape;781;p85"/>
          <p:cNvPicPr preferRelativeResize="0"/>
          <p:nvPr/>
        </p:nvPicPr>
        <p:blipFill rotWithShape="1">
          <a:blip r:embed="rId4">
            <a:alphaModFix/>
          </a:blip>
          <a:srcRect b="0" l="0" r="0" t="0"/>
          <a:stretch/>
        </p:blipFill>
        <p:spPr>
          <a:xfrm>
            <a:off x="1695450" y="1817687"/>
            <a:ext cx="5303837" cy="18176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9"/>
          <p:cNvSpPr txBox="1"/>
          <p:nvPr>
            <p:ph idx="1" type="body"/>
          </p:nvPr>
        </p:nvSpPr>
        <p:spPr>
          <a:xfrm>
            <a:off x="304800" y="1371600"/>
            <a:ext cx="8458200" cy="5334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tree starts as a single node, </a:t>
            </a:r>
            <a:r>
              <a:rPr b="1" i="1" lang="en-US" sz="2800" u="none" cap="none" strike="noStrike">
                <a:solidFill>
                  <a:srgbClr val="000000"/>
                </a:solidFill>
                <a:latin typeface="Times New Roman"/>
                <a:ea typeface="Times New Roman"/>
                <a:cs typeface="Times New Roman"/>
                <a:sym typeface="Times New Roman"/>
              </a:rPr>
              <a:t>N</a:t>
            </a:r>
            <a:r>
              <a:rPr b="1" i="0" lang="en-US" sz="2800" u="none" cap="none" strike="noStrike">
                <a:solidFill>
                  <a:srgbClr val="000000"/>
                </a:solidFill>
                <a:latin typeface="Times New Roman"/>
                <a:ea typeface="Times New Roman"/>
                <a:cs typeface="Times New Roman"/>
                <a:sym typeface="Times New Roman"/>
              </a:rPr>
              <a:t>, representing the training tuples in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a:t>
            </a:r>
            <a:r>
              <a:rPr b="1" i="0" lang="en-US" sz="2800" u="sng" cap="none" strike="noStrike">
                <a:solidFill>
                  <a:srgbClr val="000000"/>
                </a:solidFill>
                <a:latin typeface="Tahoma"/>
                <a:ea typeface="Tahoma"/>
                <a:cs typeface="Tahoma"/>
                <a:sym typeface="Tahoma"/>
                <a:hlinkClick r:id="rId3">
                  <a:extLst>
                    <a:ext uri="{A12FA001-AC4F-418D-AE19-62706E023703}">
                      <ahyp:hlinkClr val="tx"/>
                    </a:ext>
                  </a:extLst>
                </a:hlinkClick>
              </a:rPr>
              <a:t>step 1</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If the tuples in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are all of the same class, then node </a:t>
            </a:r>
            <a:r>
              <a:rPr b="1" i="1" lang="en-US" sz="2800" u="none" cap="none" strike="noStrike">
                <a:solidFill>
                  <a:srgbClr val="000000"/>
                </a:solidFill>
                <a:latin typeface="Times New Roman"/>
                <a:ea typeface="Times New Roman"/>
                <a:cs typeface="Times New Roman"/>
                <a:sym typeface="Times New Roman"/>
              </a:rPr>
              <a:t>N </a:t>
            </a:r>
            <a:r>
              <a:rPr b="1" i="0" lang="en-US" sz="2800" u="none" cap="none" strike="noStrike">
                <a:solidFill>
                  <a:srgbClr val="000000"/>
                </a:solidFill>
                <a:latin typeface="Times New Roman"/>
                <a:ea typeface="Times New Roman"/>
                <a:cs typeface="Times New Roman"/>
                <a:sym typeface="Times New Roman"/>
              </a:rPr>
              <a:t>becomes a leaf and is labeled with that class (</a:t>
            </a:r>
            <a:r>
              <a:rPr b="1" i="0" lang="en-US" sz="2800" u="sng" cap="none" strike="noStrike">
                <a:solidFill>
                  <a:srgbClr val="000000"/>
                </a:solidFill>
                <a:latin typeface="Tahoma"/>
                <a:ea typeface="Tahoma"/>
                <a:cs typeface="Tahoma"/>
                <a:sym typeface="Tahoma"/>
                <a:hlinkClick r:id="rId4">
                  <a:extLst>
                    <a:ext uri="{A12FA001-AC4F-418D-AE19-62706E023703}">
                      <ahyp:hlinkClr val="tx"/>
                    </a:ext>
                  </a:extLst>
                </a:hlinkClick>
              </a:rPr>
              <a:t>steps 2 and 3</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steps 4 and 5 are terminating conditions.</a:t>
            </a:r>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Otherwise, the algorithm calls </a:t>
            </a:r>
            <a:r>
              <a:rPr b="1" i="1" lang="en-US" sz="2800" u="none" cap="none" strike="noStrike">
                <a:solidFill>
                  <a:srgbClr val="000000"/>
                </a:solidFill>
                <a:latin typeface="Times New Roman"/>
                <a:ea typeface="Times New Roman"/>
                <a:cs typeface="Times New Roman"/>
                <a:sym typeface="Times New Roman"/>
              </a:rPr>
              <a:t>Attribute selection method </a:t>
            </a:r>
            <a:r>
              <a:rPr b="1" i="0" lang="en-US" sz="2800" u="none" cap="none" strike="noStrike">
                <a:solidFill>
                  <a:srgbClr val="000000"/>
                </a:solidFill>
                <a:latin typeface="Times New Roman"/>
                <a:ea typeface="Times New Roman"/>
                <a:cs typeface="Times New Roman"/>
                <a:sym typeface="Times New Roman"/>
              </a:rPr>
              <a:t>to determine the splitting criterion.</a:t>
            </a:r>
            <a:endParaRPr/>
          </a:p>
        </p:txBody>
      </p:sp>
      <p:sp>
        <p:nvSpPr>
          <p:cNvPr id="219" name="Google Shape;219;p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20" name="Google Shape;220;p9"/>
          <p:cNvSpPr txBox="1"/>
          <p:nvPr/>
        </p:nvSpPr>
        <p:spPr>
          <a:xfrm>
            <a:off x="1981200" y="4191000"/>
            <a:ext cx="3810000" cy="1447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960"/>
              <a:buFont typeface="Noto Sans Symbols"/>
              <a:buChar char="■"/>
            </a:pPr>
            <a:r>
              <a:rPr b="0" i="0" lang="en-US" sz="1600" u="none" cap="none" strike="noStrike">
                <a:solidFill>
                  <a:schemeClr val="dk1"/>
                </a:solidFill>
                <a:latin typeface="Times New Roman"/>
                <a:ea typeface="Times New Roman"/>
                <a:cs typeface="Times New Roman"/>
                <a:sym typeface="Times New Roman"/>
              </a:rPr>
              <a:t>All of the tuples in the partition D belong to the same class(2,3)</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320"/>
              </a:spcBef>
              <a:spcAft>
                <a:spcPts val="0"/>
              </a:spcAft>
              <a:buClr>
                <a:schemeClr val="folHlink"/>
              </a:buClr>
              <a:buSzPts val="960"/>
              <a:buFont typeface="Noto Sans Symbols"/>
              <a:buChar char="■"/>
            </a:pPr>
            <a:r>
              <a:rPr b="0" i="0" lang="en-US" sz="1600" u="none" cap="none" strike="noStrike">
                <a:solidFill>
                  <a:schemeClr val="dk1"/>
                </a:solidFill>
                <a:latin typeface="Times New Roman"/>
                <a:ea typeface="Times New Roman"/>
                <a:cs typeface="Times New Roman"/>
                <a:sym typeface="Times New Roman"/>
              </a:rPr>
              <a:t>No remaining attributes on which the tuples can be further partitioned(4,5)</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320"/>
              </a:spcBef>
              <a:spcAft>
                <a:spcPts val="0"/>
              </a:spcAft>
              <a:buClr>
                <a:schemeClr val="folHlink"/>
              </a:buClr>
              <a:buSzPts val="960"/>
              <a:buFont typeface="Noto Sans Symbols"/>
              <a:buChar char="■"/>
            </a:pPr>
            <a:r>
              <a:rPr b="0" i="0" lang="en-US" sz="1600" u="none" cap="none" strike="noStrike">
                <a:solidFill>
                  <a:schemeClr val="dk1"/>
                </a:solidFill>
                <a:latin typeface="Times New Roman"/>
                <a:ea typeface="Times New Roman"/>
                <a:cs typeface="Times New Roman"/>
                <a:sym typeface="Times New Roman"/>
              </a:rPr>
              <a:t>No tuples for a given branch(12,13)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86"/>
          <p:cNvPicPr preferRelativeResize="0"/>
          <p:nvPr/>
        </p:nvPicPr>
        <p:blipFill rotWithShape="1">
          <a:blip r:embed="rId3">
            <a:alphaModFix/>
          </a:blip>
          <a:srcRect b="18888" l="12500" r="41087" t="28147"/>
          <a:stretch/>
        </p:blipFill>
        <p:spPr>
          <a:xfrm>
            <a:off x="1143000" y="1714500"/>
            <a:ext cx="6743700" cy="3771900"/>
          </a:xfrm>
          <a:prstGeom prst="rect">
            <a:avLst/>
          </a:prstGeom>
          <a:noFill/>
          <a:ln>
            <a:noFill/>
          </a:ln>
        </p:spPr>
      </p:pic>
      <p:sp>
        <p:nvSpPr>
          <p:cNvPr id="788" name="Google Shape;788;p86"/>
          <p:cNvSpPr txBox="1"/>
          <p:nvPr/>
        </p:nvSpPr>
        <p:spPr>
          <a:xfrm>
            <a:off x="1714500" y="1200150"/>
            <a:ext cx="47434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CRITERION FUNCTION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87"/>
          <p:cNvPicPr preferRelativeResize="0"/>
          <p:nvPr/>
        </p:nvPicPr>
        <p:blipFill rotWithShape="1">
          <a:blip r:embed="rId3">
            <a:alphaModFix/>
          </a:blip>
          <a:srcRect b="27777" l="13748" r="41874" t="30000"/>
          <a:stretch/>
        </p:blipFill>
        <p:spPr>
          <a:xfrm>
            <a:off x="1257300" y="1805425"/>
            <a:ext cx="6286502" cy="4608149"/>
          </a:xfrm>
          <a:prstGeom prst="rect">
            <a:avLst/>
          </a:prstGeom>
          <a:noFill/>
          <a:ln>
            <a:noFill/>
          </a:ln>
        </p:spPr>
      </p:pic>
      <p:sp>
        <p:nvSpPr>
          <p:cNvPr id="794" name="Google Shape;794;p87"/>
          <p:cNvSpPr txBox="1"/>
          <p:nvPr/>
        </p:nvSpPr>
        <p:spPr>
          <a:xfrm>
            <a:off x="1485900" y="1543050"/>
            <a:ext cx="405765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imes New Roman"/>
              <a:buNone/>
            </a:pPr>
            <a:r>
              <a:rPr b="0" i="0" lang="en-US" sz="2100" u="none" cap="none" strike="noStrike">
                <a:solidFill>
                  <a:schemeClr val="dk1"/>
                </a:solidFill>
                <a:latin typeface="Times New Roman"/>
                <a:ea typeface="Times New Roman"/>
                <a:cs typeface="Times New Roman"/>
                <a:sym typeface="Times New Roman"/>
              </a:rPr>
              <a:t>GOODNESS FUNCTION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88"/>
          <p:cNvPicPr preferRelativeResize="0"/>
          <p:nvPr/>
        </p:nvPicPr>
        <p:blipFill rotWithShape="1">
          <a:blip r:embed="rId3">
            <a:alphaModFix/>
          </a:blip>
          <a:srcRect b="34442" l="13124" r="42500" t="28889"/>
          <a:stretch/>
        </p:blipFill>
        <p:spPr>
          <a:xfrm>
            <a:off x="857250" y="2343150"/>
            <a:ext cx="6858000" cy="1885950"/>
          </a:xfrm>
          <a:prstGeom prst="rect">
            <a:avLst/>
          </a:prstGeom>
          <a:noFill/>
          <a:ln>
            <a:noFill/>
          </a:ln>
        </p:spPr>
      </p:pic>
      <p:sp>
        <p:nvSpPr>
          <p:cNvPr id="800" name="Google Shape;800;p88"/>
          <p:cNvSpPr txBox="1"/>
          <p:nvPr/>
        </p:nvSpPr>
        <p:spPr>
          <a:xfrm>
            <a:off x="971550" y="1428750"/>
            <a:ext cx="56007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ROCK CLUSTERING ALGORITHM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89"/>
          <p:cNvPicPr preferRelativeResize="0"/>
          <p:nvPr/>
        </p:nvPicPr>
        <p:blipFill rotWithShape="1">
          <a:blip r:embed="rId3">
            <a:alphaModFix/>
          </a:blip>
          <a:srcRect b="24444" l="13748" r="41874" t="28887"/>
          <a:stretch/>
        </p:blipFill>
        <p:spPr>
          <a:xfrm>
            <a:off x="742950" y="1600200"/>
            <a:ext cx="7143750" cy="31432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90"/>
          <p:cNvPicPr preferRelativeResize="0"/>
          <p:nvPr/>
        </p:nvPicPr>
        <p:blipFill rotWithShape="1">
          <a:blip r:embed="rId3">
            <a:alphaModFix/>
          </a:blip>
          <a:srcRect b="27777" l="13748" r="41874" t="28889"/>
          <a:stretch/>
        </p:blipFill>
        <p:spPr>
          <a:xfrm>
            <a:off x="742950" y="2343150"/>
            <a:ext cx="7372350" cy="2228850"/>
          </a:xfrm>
          <a:prstGeom prst="rect">
            <a:avLst/>
          </a:prstGeom>
          <a:noFill/>
          <a:ln>
            <a:noFill/>
          </a:ln>
        </p:spPr>
      </p:pic>
      <p:sp>
        <p:nvSpPr>
          <p:cNvPr id="811" name="Google Shape;811;p90"/>
          <p:cNvSpPr txBox="1"/>
          <p:nvPr/>
        </p:nvSpPr>
        <p:spPr>
          <a:xfrm>
            <a:off x="971550" y="1543050"/>
            <a:ext cx="440055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imes New Roman"/>
              <a:buNone/>
            </a:pPr>
            <a:r>
              <a:rPr b="0" i="0" lang="en-US" sz="2100" u="none" cap="none" strike="noStrike">
                <a:solidFill>
                  <a:schemeClr val="dk1"/>
                </a:solidFill>
                <a:latin typeface="Times New Roman"/>
                <a:ea typeface="Times New Roman"/>
                <a:cs typeface="Times New Roman"/>
                <a:sym typeface="Times New Roman"/>
              </a:rPr>
              <a:t>LABEL DATA ON DISK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91"/>
          <p:cNvPicPr preferRelativeResize="0"/>
          <p:nvPr/>
        </p:nvPicPr>
        <p:blipFill rotWithShape="1">
          <a:blip r:embed="rId3">
            <a:alphaModFix/>
          </a:blip>
          <a:srcRect b="26666" l="13748" r="41874" t="30000"/>
          <a:stretch/>
        </p:blipFill>
        <p:spPr>
          <a:xfrm>
            <a:off x="1257300" y="1543050"/>
            <a:ext cx="6800850" cy="30861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pSp>
        <p:nvGrpSpPr>
          <p:cNvPr id="821" name="Google Shape;821;p92"/>
          <p:cNvGrpSpPr/>
          <p:nvPr/>
        </p:nvGrpSpPr>
        <p:grpSpPr>
          <a:xfrm>
            <a:off x="221616" y="205861"/>
            <a:ext cx="8700763" cy="6261281"/>
            <a:chOff x="2276263" y="554021"/>
            <a:chExt cx="7492261" cy="5223393"/>
          </a:xfrm>
        </p:grpSpPr>
        <p:pic>
          <p:nvPicPr>
            <p:cNvPr id="822" name="Google Shape;822;p92"/>
            <p:cNvPicPr preferRelativeResize="0"/>
            <p:nvPr/>
          </p:nvPicPr>
          <p:blipFill rotWithShape="1">
            <a:blip r:embed="rId3">
              <a:alphaModFix/>
            </a:blip>
            <a:srcRect b="0" l="0" r="0" t="0"/>
            <a:stretch/>
          </p:blipFill>
          <p:spPr>
            <a:xfrm>
              <a:off x="2276263" y="554021"/>
              <a:ext cx="7399808" cy="5223393"/>
            </a:xfrm>
            <a:prstGeom prst="rect">
              <a:avLst/>
            </a:prstGeom>
            <a:noFill/>
            <a:ln>
              <a:noFill/>
            </a:ln>
          </p:spPr>
        </p:pic>
        <p:pic>
          <p:nvPicPr>
            <p:cNvPr id="823" name="Google Shape;823;p92"/>
            <p:cNvPicPr preferRelativeResize="0"/>
            <p:nvPr/>
          </p:nvPicPr>
          <p:blipFill rotWithShape="1">
            <a:blip r:embed="rId4">
              <a:alphaModFix/>
            </a:blip>
            <a:srcRect b="0" l="0" r="0" t="0"/>
            <a:stretch/>
          </p:blipFill>
          <p:spPr>
            <a:xfrm>
              <a:off x="9082690" y="554022"/>
              <a:ext cx="685834" cy="872055"/>
            </a:xfrm>
            <a:prstGeom prst="rect">
              <a:avLst/>
            </a:prstGeom>
            <a:noFill/>
            <a:ln>
              <a:noFill/>
            </a:ln>
          </p:spPr>
        </p:pic>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grpSp>
        <p:nvGrpSpPr>
          <p:cNvPr id="828" name="Google Shape;828;p93"/>
          <p:cNvGrpSpPr/>
          <p:nvPr/>
        </p:nvGrpSpPr>
        <p:grpSpPr>
          <a:xfrm>
            <a:off x="201024" y="192569"/>
            <a:ext cx="8714896" cy="6424049"/>
            <a:chOff x="2221635" y="715942"/>
            <a:chExt cx="7411886" cy="5344911"/>
          </a:xfrm>
        </p:grpSpPr>
        <p:pic>
          <p:nvPicPr>
            <p:cNvPr id="829" name="Google Shape;829;p93"/>
            <p:cNvPicPr preferRelativeResize="0"/>
            <p:nvPr/>
          </p:nvPicPr>
          <p:blipFill rotWithShape="1">
            <a:blip r:embed="rId3">
              <a:alphaModFix/>
            </a:blip>
            <a:srcRect b="0" l="0" r="0" t="0"/>
            <a:stretch/>
          </p:blipFill>
          <p:spPr>
            <a:xfrm>
              <a:off x="5791184" y="3539308"/>
              <a:ext cx="609630" cy="923971"/>
            </a:xfrm>
            <a:prstGeom prst="rect">
              <a:avLst/>
            </a:prstGeom>
            <a:noFill/>
            <a:ln>
              <a:noFill/>
            </a:ln>
          </p:spPr>
        </p:pic>
        <p:pic>
          <p:nvPicPr>
            <p:cNvPr id="830" name="Google Shape;830;p93"/>
            <p:cNvPicPr preferRelativeResize="0"/>
            <p:nvPr/>
          </p:nvPicPr>
          <p:blipFill rotWithShape="1">
            <a:blip r:embed="rId4">
              <a:alphaModFix/>
            </a:blip>
            <a:srcRect b="0" l="0" r="0" t="0"/>
            <a:stretch/>
          </p:blipFill>
          <p:spPr>
            <a:xfrm>
              <a:off x="2221635" y="715942"/>
              <a:ext cx="7367709" cy="5344911"/>
            </a:xfrm>
            <a:prstGeom prst="rect">
              <a:avLst/>
            </a:prstGeom>
            <a:noFill/>
            <a:ln>
              <a:noFill/>
            </a:ln>
          </p:spPr>
        </p:pic>
        <p:pic>
          <p:nvPicPr>
            <p:cNvPr id="831" name="Google Shape;831;p93"/>
            <p:cNvPicPr preferRelativeResize="0"/>
            <p:nvPr/>
          </p:nvPicPr>
          <p:blipFill rotWithShape="1">
            <a:blip r:embed="rId5">
              <a:alphaModFix/>
            </a:blip>
            <a:srcRect b="0" l="0" r="0" t="0"/>
            <a:stretch/>
          </p:blipFill>
          <p:spPr>
            <a:xfrm>
              <a:off x="5905490" y="3052743"/>
              <a:ext cx="381019" cy="752513"/>
            </a:xfrm>
            <a:prstGeom prst="rect">
              <a:avLst/>
            </a:prstGeom>
            <a:noFill/>
            <a:ln>
              <a:noFill/>
            </a:ln>
          </p:spPr>
        </p:pic>
        <p:pic>
          <p:nvPicPr>
            <p:cNvPr id="832" name="Google Shape;832;p93"/>
            <p:cNvPicPr preferRelativeResize="0"/>
            <p:nvPr/>
          </p:nvPicPr>
          <p:blipFill rotWithShape="1">
            <a:blip r:embed="rId6">
              <a:alphaModFix/>
            </a:blip>
            <a:srcRect b="0" l="0" r="0" t="0"/>
            <a:stretch/>
          </p:blipFill>
          <p:spPr>
            <a:xfrm>
              <a:off x="8909585" y="715942"/>
              <a:ext cx="723936" cy="847768"/>
            </a:xfrm>
            <a:prstGeom prst="rect">
              <a:avLst/>
            </a:prstGeom>
            <a:noFill/>
            <a:ln>
              <a:noFill/>
            </a:ln>
          </p:spPr>
        </p:pic>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94"/>
          <p:cNvGrpSpPr/>
          <p:nvPr/>
        </p:nvGrpSpPr>
        <p:grpSpPr>
          <a:xfrm>
            <a:off x="1947839" y="246799"/>
            <a:ext cx="6900090" cy="6343112"/>
            <a:chOff x="2588270" y="421916"/>
            <a:chExt cx="7527918" cy="5000088"/>
          </a:xfrm>
        </p:grpSpPr>
        <p:pic>
          <p:nvPicPr>
            <p:cNvPr id="838" name="Google Shape;838;p94"/>
            <p:cNvPicPr preferRelativeResize="0"/>
            <p:nvPr/>
          </p:nvPicPr>
          <p:blipFill rotWithShape="1">
            <a:blip r:embed="rId3">
              <a:alphaModFix/>
            </a:blip>
            <a:srcRect b="0" l="0" r="0" t="0"/>
            <a:stretch/>
          </p:blipFill>
          <p:spPr>
            <a:xfrm>
              <a:off x="2588270" y="421916"/>
              <a:ext cx="7455221" cy="5000088"/>
            </a:xfrm>
            <a:prstGeom prst="rect">
              <a:avLst/>
            </a:prstGeom>
            <a:noFill/>
            <a:ln>
              <a:noFill/>
            </a:ln>
          </p:spPr>
        </p:pic>
        <p:pic>
          <p:nvPicPr>
            <p:cNvPr id="839" name="Google Shape;839;p94"/>
            <p:cNvPicPr preferRelativeResize="0"/>
            <p:nvPr/>
          </p:nvPicPr>
          <p:blipFill rotWithShape="1">
            <a:blip r:embed="rId4">
              <a:alphaModFix/>
            </a:blip>
            <a:srcRect b="0" l="0" r="0" t="0"/>
            <a:stretch/>
          </p:blipFill>
          <p:spPr>
            <a:xfrm>
              <a:off x="9420828" y="421916"/>
              <a:ext cx="695360" cy="790615"/>
            </a:xfrm>
            <a:prstGeom prst="rect">
              <a:avLst/>
            </a:prstGeom>
            <a:noFill/>
            <a:ln>
              <a:noFill/>
            </a:ln>
          </p:spPr>
        </p:pic>
      </p:grpSp>
      <p:pic>
        <p:nvPicPr>
          <p:cNvPr id="840" name="Google Shape;840;p94"/>
          <p:cNvPicPr preferRelativeResize="0"/>
          <p:nvPr/>
        </p:nvPicPr>
        <p:blipFill rotWithShape="1">
          <a:blip r:embed="rId5">
            <a:alphaModFix/>
          </a:blip>
          <a:srcRect b="0" l="0" r="0" t="3308"/>
          <a:stretch/>
        </p:blipFill>
        <p:spPr>
          <a:xfrm>
            <a:off x="288925" y="2114550"/>
            <a:ext cx="1658937" cy="16700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grpSp>
        <p:nvGrpSpPr>
          <p:cNvPr id="845" name="Google Shape;845;p95"/>
          <p:cNvGrpSpPr/>
          <p:nvPr/>
        </p:nvGrpSpPr>
        <p:grpSpPr>
          <a:xfrm>
            <a:off x="173723" y="28"/>
            <a:ext cx="8104794" cy="6858028"/>
            <a:chOff x="2238046" y="365125"/>
            <a:chExt cx="8799993" cy="5379689"/>
          </a:xfrm>
        </p:grpSpPr>
        <p:pic>
          <p:nvPicPr>
            <p:cNvPr id="846" name="Google Shape;846;p95"/>
            <p:cNvPicPr preferRelativeResize="0"/>
            <p:nvPr/>
          </p:nvPicPr>
          <p:blipFill rotWithShape="1">
            <a:blip r:embed="rId3">
              <a:alphaModFix/>
            </a:blip>
            <a:srcRect b="0" l="0" r="0" t="0"/>
            <a:stretch/>
          </p:blipFill>
          <p:spPr>
            <a:xfrm>
              <a:off x="2238046" y="454846"/>
              <a:ext cx="8734600" cy="5289968"/>
            </a:xfrm>
            <a:prstGeom prst="rect">
              <a:avLst/>
            </a:prstGeom>
            <a:noFill/>
            <a:ln>
              <a:noFill/>
            </a:ln>
          </p:spPr>
        </p:pic>
        <p:pic>
          <p:nvPicPr>
            <p:cNvPr id="847" name="Google Shape;847;p95"/>
            <p:cNvPicPr preferRelativeResize="0"/>
            <p:nvPr/>
          </p:nvPicPr>
          <p:blipFill rotWithShape="1">
            <a:blip r:embed="rId4">
              <a:alphaModFix/>
            </a:blip>
            <a:srcRect b="0" l="0" r="0" t="0"/>
            <a:stretch/>
          </p:blipFill>
          <p:spPr>
            <a:xfrm>
              <a:off x="10456985" y="365125"/>
              <a:ext cx="581054" cy="111553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1998-06-19T04:38:52Z</dcterms:created>
  <dc:creator>Jiawei Han</dc:creator>
</cp:coreProperties>
</file>

<file path=docProps/custom.xml><?xml version="1.0" encoding="utf-8"?>
<Properties xmlns="http://schemas.openxmlformats.org/officeDocument/2006/custom-properties" xmlns:vt="http://schemas.openxmlformats.org/officeDocument/2006/docPropsVTypes"/>
</file>